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51" r:id="rId4"/>
    <p:sldId id="352" r:id="rId5"/>
    <p:sldId id="353" r:id="rId6"/>
    <p:sldId id="354" r:id="rId7"/>
    <p:sldId id="355" r:id="rId8"/>
    <p:sldId id="356" r:id="rId9"/>
    <p:sldId id="326" r:id="rId10"/>
    <p:sldId id="327" r:id="rId11"/>
    <p:sldId id="331" r:id="rId12"/>
    <p:sldId id="332" r:id="rId13"/>
    <p:sldId id="343" r:id="rId14"/>
    <p:sldId id="340" r:id="rId15"/>
    <p:sldId id="349" r:id="rId16"/>
    <p:sldId id="357" r:id="rId17"/>
    <p:sldId id="324" r:id="rId18"/>
    <p:sldId id="336" r:id="rId19"/>
    <p:sldId id="342" r:id="rId20"/>
    <p:sldId id="350" r:id="rId21"/>
    <p:sldId id="344" r:id="rId22"/>
    <p:sldId id="338" r:id="rId23"/>
    <p:sldId id="348" r:id="rId24"/>
    <p:sldId id="32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F85"/>
    <a:srgbClr val="607695"/>
    <a:srgbClr val="69A246"/>
    <a:srgbClr val="136316"/>
    <a:srgbClr val="1F8022"/>
    <a:srgbClr val="1B6661"/>
    <a:srgbClr val="314DA4"/>
    <a:srgbClr val="1B41A6"/>
    <a:srgbClr val="102EEF"/>
    <a:srgbClr val="25B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03"/>
    <p:restoredTop sz="75259"/>
  </p:normalViewPr>
  <p:slideViewPr>
    <p:cSldViewPr snapToGrid="0" snapToObjects="1">
      <p:cViewPr varScale="1">
        <p:scale>
          <a:sx n="62" d="100"/>
          <a:sy n="62" d="100"/>
        </p:scale>
        <p:origin x="112" y="2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1F3D6-2DDF-0847-90C1-852F2A7C471D}" type="datetimeFigureOut">
              <a:rPr kumimoji="1" lang="zh-CN" altLang="en-US" smtClean="0"/>
              <a:t>2018/4/26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A8744-003F-C948-90C1-4847B47905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24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A8744-003F-C948-90C1-4847B479057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93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A8744-003F-C948-90C1-4847B479057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56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行业属性最前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A8744-003F-C948-90C1-4847B479057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48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A8744-003F-C948-90C1-4847B479057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选型报价移到第一阶段？？？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2A8744-003F-C948-90C1-4847B479057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953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57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28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0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9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tiff"/><Relationship Id="rId7" Type="http://schemas.openxmlformats.org/officeDocument/2006/relationships/image" Target="../media/image1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12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tiff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08" y="895662"/>
            <a:ext cx="9945665" cy="4846171"/>
          </a:xfrm>
          <a:prstGeom prst="rect">
            <a:avLst/>
          </a:prstGeom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215363" y="3770712"/>
            <a:ext cx="96659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安全感知平台产品销售能力建设课程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初级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38" y="516337"/>
            <a:ext cx="1988755" cy="6865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9451341" y="143769"/>
            <a:ext cx="2476500" cy="1303867"/>
          </a:xfrm>
          <a:prstGeom prst="rect">
            <a:avLst/>
          </a:prstGeom>
          <a:solidFill>
            <a:srgbClr val="EFEF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14" name="Picture 5" descr="F:\公司的\logo\sangfor_logo\3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1237" y="1370944"/>
            <a:ext cx="2138978" cy="214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009934" y="2611553"/>
            <a:ext cx="7571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itchFamily="34" charset="-122"/>
                <a:ea typeface="微软雅黑" pitchFamily="34" charset="-122"/>
              </a:rPr>
              <a:t>安全感知平台的目标场景及客户画像</a:t>
            </a:r>
            <a:endParaRPr lang="en-US" altLang="zh-CN" sz="3600" b="1" dirty="0" smtClean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0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0051" y="781734"/>
            <a:ext cx="11010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目标客户画像</a:t>
            </a:r>
            <a:endParaRPr lang="en-US" altLang="zh-CN" sz="3600" b="1" dirty="0" smtClean="0">
              <a:solidFill>
                <a:srgbClr val="1B4F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b="1" dirty="0">
              <a:solidFill>
                <a:srgbClr val="1B4F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、一般指办公网、电子政务外网、数据</a:t>
            </a:r>
            <a:r>
              <a:rPr lang="zh-CN" altLang="en-US" sz="2400" b="1" dirty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中心区（服务器</a:t>
            </a:r>
            <a:r>
              <a:rPr lang="zh-CN" altLang="en-US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）等，特征是：有互联网出口（外联）、有办公区（用户）、自建自用网络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、安全建设有一定基础，即边界防御、安全域隔离等已经做的差不多了的客户</a:t>
            </a:r>
            <a:endParaRPr lang="en-US" altLang="zh-CN" sz="2400" b="1" dirty="0" smtClean="0">
              <a:solidFill>
                <a:srgbClr val="1B4F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、有 </a:t>
            </a:r>
            <a:r>
              <a:rPr lang="en-US" altLang="zh-CN" sz="2400" b="1" dirty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IDS </a:t>
            </a:r>
            <a:r>
              <a:rPr lang="zh-CN" altLang="en-US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</a:t>
            </a:r>
            <a:r>
              <a:rPr lang="zh-CN" altLang="en-US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检测等需求</a:t>
            </a:r>
            <a:r>
              <a:rPr lang="zh-CN" altLang="en-US" sz="2400" b="1" dirty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的客户（广义入侵</a:t>
            </a:r>
            <a:r>
              <a:rPr lang="zh-CN" altLang="en-US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检测，未知威胁检测需求</a:t>
            </a:r>
            <a:r>
              <a:rPr lang="zh-CN" altLang="en-US" sz="2400" b="1" dirty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1B4F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、行业属性：大企业、政府（自用型网络）、</a:t>
            </a:r>
            <a:r>
              <a:rPr lang="zh-CN" altLang="en-US" sz="24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医院、教育、小金融等</a:t>
            </a:r>
            <a:endParaRPr lang="en-US" altLang="zh-CN" sz="2400" b="1" dirty="0">
              <a:solidFill>
                <a:srgbClr val="1B4F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2"/>
            <a:ext cx="12192000" cy="6835856"/>
          </a:xfrm>
          <a:prstGeom prst="rect">
            <a:avLst/>
          </a:prstGeom>
        </p:spPr>
      </p:pic>
      <p:grpSp>
        <p:nvGrpSpPr>
          <p:cNvPr id="115" name="组合 114"/>
          <p:cNvGrpSpPr/>
          <p:nvPr/>
        </p:nvGrpSpPr>
        <p:grpSpPr>
          <a:xfrm>
            <a:off x="1047263" y="4359532"/>
            <a:ext cx="727234" cy="1028808"/>
            <a:chOff x="5863094" y="1124772"/>
            <a:chExt cx="727234" cy="1028808"/>
          </a:xfrm>
        </p:grpSpPr>
        <p:pic>
          <p:nvPicPr>
            <p:cNvPr id="116" name="图片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094" y="1124772"/>
              <a:ext cx="727234" cy="10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" name="TextBox 63"/>
            <p:cNvSpPr txBox="1"/>
            <p:nvPr/>
          </p:nvSpPr>
          <p:spPr>
            <a:xfrm>
              <a:off x="5974945" y="1397115"/>
              <a:ext cx="4459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74638" y="4433031"/>
            <a:ext cx="727234" cy="1028808"/>
            <a:chOff x="5863094" y="1124772"/>
            <a:chExt cx="727234" cy="1028808"/>
          </a:xfrm>
        </p:grpSpPr>
        <p:pic>
          <p:nvPicPr>
            <p:cNvPr id="113" name="图片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094" y="1124772"/>
              <a:ext cx="727234" cy="10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" name="TextBox 63"/>
            <p:cNvSpPr txBox="1"/>
            <p:nvPr/>
          </p:nvSpPr>
          <p:spPr>
            <a:xfrm>
              <a:off x="5974945" y="1397115"/>
              <a:ext cx="4459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文本框 8"/>
          <p:cNvSpPr txBox="1">
            <a:spLocks noChangeArrowheads="1"/>
          </p:cNvSpPr>
          <p:nvPr/>
        </p:nvSpPr>
        <p:spPr bwMode="auto">
          <a:xfrm>
            <a:off x="506121" y="194396"/>
            <a:ext cx="3370290" cy="64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1" rIns="68580" bIns="3429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733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部署位置建议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812504" y="4450768"/>
            <a:ext cx="2738402" cy="1842545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12" descr="0927第一批_复制-0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589" y="5096305"/>
            <a:ext cx="974641" cy="97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图片 12" descr="0927第一批_复制-0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2308" y="5096304"/>
            <a:ext cx="974641" cy="97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2" descr="0927第一批_复制-0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2599" y="5107834"/>
            <a:ext cx="974641" cy="97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图片 7" descr="Switch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306" y="4509599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2"/>
          <p:cNvSpPr txBox="1"/>
          <p:nvPr/>
        </p:nvSpPr>
        <p:spPr>
          <a:xfrm>
            <a:off x="3089240" y="4749056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1532309" y="5004225"/>
            <a:ext cx="677575" cy="433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2019629" y="5096304"/>
            <a:ext cx="356447" cy="3410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2604676" y="5096304"/>
            <a:ext cx="89989" cy="3410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61" idx="1"/>
          </p:cNvCxnSpPr>
          <p:nvPr/>
        </p:nvCxnSpPr>
        <p:spPr>
          <a:xfrm flipH="1">
            <a:off x="1774497" y="4883243"/>
            <a:ext cx="35880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39"/>
          <p:cNvSpPr txBox="1"/>
          <p:nvPr/>
        </p:nvSpPr>
        <p:spPr>
          <a:xfrm>
            <a:off x="948605" y="4983121"/>
            <a:ext cx="86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探针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3875142" y="4450768"/>
            <a:ext cx="2522367" cy="1842545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7" descr="Switch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9910" y="4557728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57"/>
          <p:cNvSpPr txBox="1"/>
          <p:nvPr/>
        </p:nvSpPr>
        <p:spPr>
          <a:xfrm>
            <a:off x="5935844" y="479718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 flipV="1">
            <a:off x="4378913" y="5052354"/>
            <a:ext cx="677575" cy="433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4890297" y="5120369"/>
            <a:ext cx="356447" cy="3410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 flipV="1">
            <a:off x="5451280" y="5144433"/>
            <a:ext cx="89989" cy="3410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70" idx="1"/>
          </p:cNvCxnSpPr>
          <p:nvPr/>
        </p:nvCxnSpPr>
        <p:spPr>
          <a:xfrm flipH="1">
            <a:off x="4621101" y="4931372"/>
            <a:ext cx="35880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3"/>
          <p:cNvSpPr txBox="1"/>
          <p:nvPr/>
        </p:nvSpPr>
        <p:spPr>
          <a:xfrm>
            <a:off x="3934033" y="5031250"/>
            <a:ext cx="86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探针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8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786" y="5417565"/>
            <a:ext cx="481262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4383" y="5417565"/>
            <a:ext cx="481262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0638" y="5417565"/>
            <a:ext cx="481262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图片 7" descr="Switch-01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4665" y="3069041"/>
            <a:ext cx="921372" cy="92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图片 7" descr="Switch-01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8227" y="3041616"/>
            <a:ext cx="921372" cy="92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" name="直接连接符 82"/>
          <p:cNvCxnSpPr/>
          <p:nvPr/>
        </p:nvCxnSpPr>
        <p:spPr>
          <a:xfrm>
            <a:off x="2285722" y="4181444"/>
            <a:ext cx="30211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2649670" y="4181444"/>
            <a:ext cx="0" cy="2693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5004646" y="4199182"/>
            <a:ext cx="0" cy="2693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3155351" y="3693664"/>
            <a:ext cx="0" cy="487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379941" y="3683099"/>
            <a:ext cx="0" cy="487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3575175" y="3442022"/>
            <a:ext cx="3430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图片 44" descr="1129第二批_复制-15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9685" y="2222563"/>
            <a:ext cx="1171331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图片 44" descr="1129第二批_复制-15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3988" y="2216468"/>
            <a:ext cx="1171331" cy="117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1" name="直接连接符 90"/>
          <p:cNvCxnSpPr/>
          <p:nvPr/>
        </p:nvCxnSpPr>
        <p:spPr>
          <a:xfrm>
            <a:off x="3560531" y="2595801"/>
            <a:ext cx="3430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3162958" y="2917990"/>
            <a:ext cx="1" cy="2713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4378912" y="2917989"/>
            <a:ext cx="1" cy="2713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3181985" y="2080810"/>
            <a:ext cx="1" cy="2713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4378911" y="2050321"/>
            <a:ext cx="1" cy="2713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3582462" y="1762382"/>
            <a:ext cx="3430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图片 14" descr="0927第一批_复制-04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342" y="2997224"/>
            <a:ext cx="1010156" cy="101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8" name="直接连接符 97"/>
          <p:cNvCxnSpPr/>
          <p:nvPr/>
        </p:nvCxnSpPr>
        <p:spPr>
          <a:xfrm>
            <a:off x="1654430" y="3502302"/>
            <a:ext cx="9152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54"/>
          <p:cNvSpPr txBox="1"/>
          <p:nvPr/>
        </p:nvSpPr>
        <p:spPr>
          <a:xfrm>
            <a:off x="556455" y="3809099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安全感知系统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SIS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" name="图片 106" descr="路由-01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5644" y="1251615"/>
            <a:ext cx="989777" cy="99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图片 107" descr="路由-01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764" y="1267040"/>
            <a:ext cx="989777" cy="99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圆角矩形 108"/>
          <p:cNvSpPr/>
          <p:nvPr/>
        </p:nvSpPr>
        <p:spPr>
          <a:xfrm>
            <a:off x="518928" y="3144326"/>
            <a:ext cx="1690955" cy="1098676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3956188" y="4570536"/>
            <a:ext cx="891626" cy="768491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951738" y="4542090"/>
            <a:ext cx="1016718" cy="768491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7139084" y="1496249"/>
            <a:ext cx="374381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部署说明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</a:rPr>
              <a:t>1.</a:t>
            </a:r>
            <a:r>
              <a:rPr lang="zh-CN" altLang="en-US" sz="1400" dirty="0" smtClean="0">
                <a:solidFill>
                  <a:schemeClr val="bg1"/>
                </a:solidFill>
              </a:rPr>
              <a:t> 办公区探针：</a:t>
            </a:r>
            <a:r>
              <a:rPr lang="zh-CN" altLang="en-US" sz="1400" dirty="0">
                <a:solidFill>
                  <a:schemeClr val="bg1"/>
                </a:solidFill>
              </a:rPr>
              <a:t>通过流量镜像的方式</a:t>
            </a:r>
            <a:r>
              <a:rPr lang="zh-CN" altLang="en-US" sz="1400" dirty="0" smtClean="0">
                <a:solidFill>
                  <a:schemeClr val="bg1"/>
                </a:solidFill>
              </a:rPr>
              <a:t>，负责监测用户</a:t>
            </a:r>
            <a:r>
              <a:rPr lang="zh-CN" altLang="en-US" sz="1400" dirty="0">
                <a:solidFill>
                  <a:schemeClr val="bg1"/>
                </a:solidFill>
              </a:rPr>
              <a:t>与互联网通信流量</a:t>
            </a:r>
            <a:r>
              <a:rPr lang="zh-CN" altLang="en-US" sz="1400" dirty="0" smtClean="0">
                <a:solidFill>
                  <a:schemeClr val="bg1"/>
                </a:solidFill>
              </a:rPr>
              <a:t>、用户与业务</a:t>
            </a:r>
            <a:r>
              <a:rPr lang="zh-CN" altLang="en-US" sz="1400" dirty="0">
                <a:solidFill>
                  <a:schemeClr val="bg1"/>
                </a:solidFill>
              </a:rPr>
              <a:t>服务器区通信流量</a:t>
            </a:r>
            <a:r>
              <a:rPr lang="zh-CN" altLang="en-US" sz="1400" dirty="0" smtClean="0">
                <a:solidFill>
                  <a:schemeClr val="bg1"/>
                </a:solidFill>
              </a:rPr>
              <a:t>，用户</a:t>
            </a:r>
            <a:r>
              <a:rPr lang="zh-CN" altLang="en-US" sz="1400" dirty="0">
                <a:solidFill>
                  <a:schemeClr val="bg1"/>
                </a:solidFill>
              </a:rPr>
              <a:t>之间的流量；</a:t>
            </a:r>
            <a:r>
              <a:rPr lang="zh-CN" altLang="en-US" sz="1400" dirty="0" smtClean="0">
                <a:solidFill>
                  <a:schemeClr val="bg1"/>
                </a:solidFill>
              </a:rPr>
              <a:t>（失陷</a:t>
            </a:r>
            <a:r>
              <a:rPr lang="zh-CN" altLang="en-US" sz="1400" dirty="0">
                <a:solidFill>
                  <a:schemeClr val="bg1"/>
                </a:solidFill>
              </a:rPr>
              <a:t>用户</a:t>
            </a:r>
            <a:r>
              <a:rPr lang="zh-CN" altLang="en-US" sz="1400" dirty="0" smtClean="0">
                <a:solidFill>
                  <a:schemeClr val="bg1"/>
                </a:solidFill>
              </a:rPr>
              <a:t>）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</a:rPr>
              <a:t>2.</a:t>
            </a:r>
            <a:r>
              <a:rPr lang="zh-CN" altLang="en-US" sz="1400" dirty="0">
                <a:solidFill>
                  <a:schemeClr val="bg1"/>
                </a:solidFill>
              </a:rPr>
              <a:t>服务器区探针：旁挂在内网服务器区域的交换机上，负责检测</a:t>
            </a:r>
            <a:r>
              <a:rPr lang="zh-CN" altLang="en-US" sz="1400" dirty="0" smtClean="0">
                <a:solidFill>
                  <a:schemeClr val="bg1"/>
                </a:solidFill>
              </a:rPr>
              <a:t>识别服务器与互联网的外发流量以及服务器</a:t>
            </a:r>
            <a:r>
              <a:rPr lang="zh-CN" altLang="en-US" sz="1400" dirty="0">
                <a:solidFill>
                  <a:schemeClr val="bg1"/>
                </a:solidFill>
              </a:rPr>
              <a:t>之间的东西向</a:t>
            </a:r>
            <a:r>
              <a:rPr lang="zh-CN" altLang="en-US" sz="1400" dirty="0" smtClean="0">
                <a:solidFill>
                  <a:schemeClr val="bg1"/>
                </a:solidFill>
              </a:rPr>
              <a:t>流量；（失陷业务与业务外联）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</a:rPr>
              <a:t>3.</a:t>
            </a:r>
            <a:r>
              <a:rPr lang="zh-CN" altLang="en-US" sz="1400" dirty="0">
                <a:solidFill>
                  <a:schemeClr val="bg1"/>
                </a:solidFill>
              </a:rPr>
              <a:t>安全</a:t>
            </a:r>
            <a:r>
              <a:rPr lang="zh-CN" altLang="en-US" sz="1400" dirty="0" smtClean="0">
                <a:solidFill>
                  <a:schemeClr val="bg1"/>
                </a:solidFill>
              </a:rPr>
              <a:t>感知 系统：收集</a:t>
            </a:r>
            <a:r>
              <a:rPr lang="zh-CN" altLang="en-US" sz="1400" dirty="0">
                <a:solidFill>
                  <a:schemeClr val="bg1"/>
                </a:solidFill>
              </a:rPr>
              <a:t>所有探针的数据，并</a:t>
            </a:r>
            <a:r>
              <a:rPr lang="zh-CN" altLang="en-US" sz="1400" dirty="0" smtClean="0">
                <a:solidFill>
                  <a:schemeClr val="bg1"/>
                </a:solidFill>
              </a:rPr>
              <a:t>通过机器学习、大数据、威胁建模、行为分析等技术分析数据，然后以可视化</a:t>
            </a:r>
            <a:r>
              <a:rPr lang="zh-CN" altLang="en-US" sz="1400" dirty="0">
                <a:solidFill>
                  <a:schemeClr val="bg1"/>
                </a:solidFill>
              </a:rPr>
              <a:t>的形式呈现给用户</a:t>
            </a:r>
            <a:r>
              <a:rPr lang="zh-CN" altLang="en-US" sz="1400" dirty="0" smtClean="0">
                <a:solidFill>
                  <a:schemeClr val="bg1"/>
                </a:solidFill>
              </a:rPr>
              <a:t>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75" name="组合 113"/>
          <p:cNvGrpSpPr/>
          <p:nvPr/>
        </p:nvGrpSpPr>
        <p:grpSpPr>
          <a:xfrm>
            <a:off x="2560524" y="-92671"/>
            <a:ext cx="2281238" cy="2233613"/>
            <a:chOff x="2776491" y="2725842"/>
            <a:chExt cx="2281238" cy="2233613"/>
          </a:xfrm>
        </p:grpSpPr>
        <p:pic>
          <p:nvPicPr>
            <p:cNvPr id="100" name="图片 29" descr="拓补图相关图标_复制(1)-31.pn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491" y="2725842"/>
              <a:ext cx="2281238" cy="2233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文本框 100"/>
            <p:cNvSpPr txBox="1"/>
            <p:nvPr/>
          </p:nvSpPr>
          <p:spPr>
            <a:xfrm>
              <a:off x="3614160" y="36579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2" name="直接连接符 91"/>
          <p:cNvCxnSpPr/>
          <p:nvPr/>
        </p:nvCxnSpPr>
        <p:spPr>
          <a:xfrm flipH="1">
            <a:off x="3200532" y="1251615"/>
            <a:ext cx="381931" cy="2952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91"/>
          <p:cNvCxnSpPr/>
          <p:nvPr/>
        </p:nvCxnSpPr>
        <p:spPr>
          <a:xfrm>
            <a:off x="3938146" y="1259346"/>
            <a:ext cx="350034" cy="2836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7" grpId="0"/>
      <p:bldP spid="99" grpId="0"/>
      <p:bldP spid="109" grpId="0" animBg="1"/>
      <p:bldP spid="110" grpId="0" animBg="1"/>
      <p:bldP spid="1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235" y="2815828"/>
            <a:ext cx="104438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潜伏</a:t>
            </a:r>
            <a:r>
              <a:rPr lang="zh-CN" altLang="en-US" sz="40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威胁检测</a:t>
            </a:r>
            <a:r>
              <a:rPr lang="zh-CN" altLang="en-US" sz="4000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场景下满足客户需求的主要功能</a:t>
            </a:r>
            <a:endParaRPr lang="zh-CN" altLang="en-US" sz="4000" b="1" dirty="0">
              <a:solidFill>
                <a:srgbClr val="1B4F8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1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390" y="913946"/>
            <a:ext cx="9152015" cy="5513747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 bwMode="auto">
          <a:xfrm>
            <a:off x="7850188" y="3103563"/>
            <a:ext cx="2226141" cy="969962"/>
          </a:xfrm>
          <a:prstGeom prst="wedgeRoundRectCallout">
            <a:avLst>
              <a:gd name="adj1" fmla="val -101952"/>
              <a:gd name="adj2" fmla="val 95172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3</a:t>
            </a:r>
            <a:r>
              <a:rPr lang="zh-CN" altLang="en-US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、资产维度，展现一个业务系统下有多少资产失陷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4322017" y="1349935"/>
            <a:ext cx="1845702" cy="731838"/>
          </a:xfrm>
          <a:prstGeom prst="wedgeRoundRectCallout">
            <a:avLst>
              <a:gd name="adj1" fmla="val -63159"/>
              <a:gd name="adj2" fmla="val 94108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1</a:t>
            </a:r>
            <a:r>
              <a:rPr lang="zh-CN" altLang="en-US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、基于危害度分级显示失陷业务</a:t>
            </a:r>
          </a:p>
        </p:txBody>
      </p:sp>
      <p:sp>
        <p:nvSpPr>
          <p:cNvPr id="8" name="圆角矩形标注 7"/>
          <p:cNvSpPr/>
          <p:nvPr/>
        </p:nvSpPr>
        <p:spPr bwMode="auto">
          <a:xfrm>
            <a:off x="1398494" y="3926541"/>
            <a:ext cx="1433606" cy="875647"/>
          </a:xfrm>
          <a:prstGeom prst="wedgeRoundRectCallout">
            <a:avLst>
              <a:gd name="adj1" fmla="val 56824"/>
              <a:gd name="adj2" fmla="val 107425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2</a:t>
            </a:r>
            <a:r>
              <a:rPr lang="zh-CN" altLang="en-US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、业务维度，展示当前 失陷业务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3306" y="913945"/>
            <a:ext cx="9359346" cy="5513747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 bwMode="auto">
          <a:xfrm>
            <a:off x="5449888" y="1854200"/>
            <a:ext cx="1614300" cy="865188"/>
          </a:xfrm>
          <a:prstGeom prst="wedgeRoundRectCallout">
            <a:avLst>
              <a:gd name="adj1" fmla="val -86918"/>
              <a:gd name="adj2" fmla="val 88946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1</a:t>
            </a:r>
            <a:r>
              <a:rPr lang="zh-CN" altLang="en-US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、失陷评价及所处的攻击链阶段</a:t>
            </a:r>
          </a:p>
        </p:txBody>
      </p:sp>
      <p:sp>
        <p:nvSpPr>
          <p:cNvPr id="12" name="圆角矩形标注 11"/>
          <p:cNvSpPr/>
          <p:nvPr/>
        </p:nvSpPr>
        <p:spPr bwMode="auto">
          <a:xfrm>
            <a:off x="8472394" y="2696515"/>
            <a:ext cx="1784350" cy="865188"/>
          </a:xfrm>
          <a:prstGeom prst="wedgeRoundRectCallout">
            <a:avLst>
              <a:gd name="adj1" fmla="val -82925"/>
              <a:gd name="adj2" fmla="val 150699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2</a:t>
            </a:r>
            <a:r>
              <a:rPr lang="zh-CN" altLang="en-US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、失陷举证，详细信息、风险危害、处理建议</a:t>
            </a:r>
            <a:endParaRPr lang="en-US" altLang="zh-CN" sz="1600" b="1" dirty="0">
              <a:solidFill>
                <a:srgbClr val="1B4F85"/>
              </a:solidFill>
              <a:latin typeface="Arial" charset="0"/>
              <a:ea typeface="宋体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3646" y="22240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1B4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失陷主机检测</a:t>
            </a:r>
            <a:endParaRPr lang="en-US" altLang="zh-CN" sz="2800" b="1" dirty="0">
              <a:solidFill>
                <a:srgbClr val="1B4F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2940" y="4046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srgbClr val="1B4F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0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142" y="1116716"/>
            <a:ext cx="9377082" cy="559947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5170" y="236995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横向威胁和外联威胁感知</a:t>
            </a:r>
          </a:p>
        </p:txBody>
      </p:sp>
      <p:sp>
        <p:nvSpPr>
          <p:cNvPr id="5" name="圆角矩形标注 4"/>
          <p:cNvSpPr/>
          <p:nvPr/>
        </p:nvSpPr>
        <p:spPr bwMode="auto">
          <a:xfrm>
            <a:off x="6651158" y="1116716"/>
            <a:ext cx="1614300" cy="865188"/>
          </a:xfrm>
          <a:prstGeom prst="wedgeRoundRectCallout">
            <a:avLst>
              <a:gd name="adj1" fmla="val -86918"/>
              <a:gd name="adj2" fmla="val 88946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1</a:t>
            </a:r>
            <a:r>
              <a:rPr lang="zh-CN" altLang="en-US" sz="1600" b="1" dirty="0" smtClean="0">
                <a:solidFill>
                  <a:srgbClr val="1B4F85"/>
                </a:solidFill>
                <a:latin typeface="Arial" charset="0"/>
                <a:ea typeface="宋体" charset="0"/>
              </a:rPr>
              <a:t>、横向威胁攻击检测</a:t>
            </a:r>
            <a:endParaRPr lang="zh-CN" altLang="en-US" sz="1600" b="1" dirty="0">
              <a:solidFill>
                <a:srgbClr val="1B4F85"/>
              </a:solidFill>
              <a:latin typeface="Arial" charset="0"/>
              <a:ea typeface="宋体" charset="0"/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7144217" y="4442622"/>
            <a:ext cx="1605336" cy="685190"/>
          </a:xfrm>
          <a:prstGeom prst="wedgeRoundRectCallout">
            <a:avLst>
              <a:gd name="adj1" fmla="val -86918"/>
              <a:gd name="adj2" fmla="val 88946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2</a:t>
            </a:r>
            <a:r>
              <a:rPr lang="zh-CN" altLang="en-US" sz="1600" b="1" dirty="0" smtClean="0">
                <a:solidFill>
                  <a:srgbClr val="1B4F85"/>
                </a:solidFill>
                <a:latin typeface="Arial" charset="0"/>
                <a:ea typeface="宋体" charset="0"/>
              </a:rPr>
              <a:t>、内部攻击用户</a:t>
            </a:r>
            <a:endParaRPr lang="zh-CN" altLang="en-US" sz="1600" b="1" dirty="0">
              <a:solidFill>
                <a:srgbClr val="1B4F85"/>
              </a:solidFill>
              <a:latin typeface="Arial" charset="0"/>
              <a:ea typeface="宋体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120" y="982856"/>
            <a:ext cx="9680258" cy="5733339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 bwMode="auto">
          <a:xfrm>
            <a:off x="6632575" y="1470212"/>
            <a:ext cx="1115762" cy="578622"/>
          </a:xfrm>
          <a:prstGeom prst="wedgeRoundRectCallout">
            <a:avLst>
              <a:gd name="adj1" fmla="val -86918"/>
              <a:gd name="adj2" fmla="val 88946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1</a:t>
            </a:r>
            <a:r>
              <a:rPr lang="zh-CN" altLang="en-US" sz="1600" b="1" dirty="0" smtClean="0">
                <a:solidFill>
                  <a:srgbClr val="1B4F85"/>
                </a:solidFill>
                <a:latin typeface="Arial" charset="0"/>
                <a:ea typeface="宋体" charset="0"/>
              </a:rPr>
              <a:t>、外部攻击统计</a:t>
            </a:r>
            <a:endParaRPr lang="zh-CN" altLang="en-US" sz="1600" b="1" dirty="0">
              <a:solidFill>
                <a:srgbClr val="1B4F85"/>
              </a:solidFill>
              <a:latin typeface="Arial" charset="0"/>
              <a:ea typeface="宋体" charset="0"/>
            </a:endParaRPr>
          </a:p>
        </p:txBody>
      </p:sp>
      <p:sp>
        <p:nvSpPr>
          <p:cNvPr id="10" name="圆角矩形标注 9"/>
          <p:cNvSpPr/>
          <p:nvPr/>
        </p:nvSpPr>
        <p:spPr bwMode="auto">
          <a:xfrm>
            <a:off x="8265458" y="3797070"/>
            <a:ext cx="1111624" cy="578622"/>
          </a:xfrm>
          <a:prstGeom prst="wedgeRoundRectCallout">
            <a:avLst>
              <a:gd name="adj1" fmla="val -86918"/>
              <a:gd name="adj2" fmla="val 88946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2</a:t>
            </a:r>
            <a:r>
              <a:rPr lang="zh-CN" altLang="en-US" sz="1600" b="1" dirty="0" smtClean="0">
                <a:solidFill>
                  <a:srgbClr val="1B4F85"/>
                </a:solidFill>
                <a:latin typeface="Arial" charset="0"/>
                <a:ea typeface="宋体" charset="0"/>
              </a:rPr>
              <a:t>、攻击归属地</a:t>
            </a:r>
            <a:endParaRPr lang="zh-CN" altLang="en-US" sz="1600" b="1" dirty="0">
              <a:solidFill>
                <a:srgbClr val="1B4F85"/>
              </a:solidFill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6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441" y="1233665"/>
            <a:ext cx="8492964" cy="45263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5170" y="236995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黄金眼内网横向行为画像</a:t>
            </a:r>
            <a:endParaRPr lang="zh-CN" altLang="en-US" sz="2800" b="1" dirty="0">
              <a:solidFill>
                <a:srgbClr val="1B4F8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标注 6"/>
          <p:cNvSpPr/>
          <p:nvPr/>
        </p:nvSpPr>
        <p:spPr bwMode="auto">
          <a:xfrm>
            <a:off x="7154417" y="1965475"/>
            <a:ext cx="1115762" cy="578622"/>
          </a:xfrm>
          <a:prstGeom prst="wedgeRoundRectCallout">
            <a:avLst>
              <a:gd name="adj1" fmla="val -86918"/>
              <a:gd name="adj2" fmla="val 88946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1</a:t>
            </a:r>
            <a:r>
              <a:rPr lang="zh-CN" altLang="en-US" sz="1600" b="1" dirty="0" smtClean="0">
                <a:solidFill>
                  <a:srgbClr val="1B4F85"/>
                </a:solidFill>
                <a:latin typeface="Arial" charset="0"/>
                <a:ea typeface="宋体" charset="0"/>
              </a:rPr>
              <a:t>、潜伏黄金眼</a:t>
            </a:r>
            <a:endParaRPr lang="zh-CN" altLang="en-US" sz="1600" b="1" dirty="0">
              <a:solidFill>
                <a:srgbClr val="1B4F85"/>
              </a:solidFill>
              <a:latin typeface="Arial" charset="0"/>
              <a:ea typeface="宋体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550" y="1309454"/>
            <a:ext cx="8379855" cy="4374777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 bwMode="auto">
          <a:xfrm>
            <a:off x="3959473" y="2302185"/>
            <a:ext cx="1115762" cy="578622"/>
          </a:xfrm>
          <a:prstGeom prst="wedgeRoundRectCallout">
            <a:avLst>
              <a:gd name="adj1" fmla="val -86918"/>
              <a:gd name="adj2" fmla="val 88946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2</a:t>
            </a:r>
            <a:r>
              <a:rPr lang="zh-CN" altLang="en-US" sz="1600" b="1" dirty="0" smtClean="0">
                <a:solidFill>
                  <a:srgbClr val="1B4F85"/>
                </a:solidFill>
                <a:latin typeface="Arial" charset="0"/>
                <a:ea typeface="宋体" charset="0"/>
              </a:rPr>
              <a:t>、横向访问情况</a:t>
            </a:r>
            <a:endParaRPr lang="zh-CN" altLang="en-US" sz="1600" b="1" dirty="0">
              <a:solidFill>
                <a:srgbClr val="1B4F85"/>
              </a:solidFill>
              <a:latin typeface="Arial" charset="0"/>
              <a:ea typeface="宋体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173" y="1309454"/>
            <a:ext cx="7936608" cy="4527176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 bwMode="auto">
          <a:xfrm>
            <a:off x="5231181" y="1723563"/>
            <a:ext cx="1115762" cy="578622"/>
          </a:xfrm>
          <a:prstGeom prst="wedgeRoundRectCallout">
            <a:avLst>
              <a:gd name="adj1" fmla="val -86918"/>
              <a:gd name="adj2" fmla="val 88946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rgbClr val="1B4F85"/>
                </a:solidFill>
                <a:latin typeface="Arial" charset="0"/>
                <a:ea typeface="宋体" charset="0"/>
              </a:rPr>
              <a:t>3</a:t>
            </a:r>
            <a:r>
              <a:rPr lang="zh-CN" altLang="en-US" sz="1600" b="1" dirty="0" smtClean="0">
                <a:solidFill>
                  <a:srgbClr val="1B4F85"/>
                </a:solidFill>
                <a:latin typeface="Arial" charset="0"/>
                <a:ea typeface="宋体" charset="0"/>
              </a:rPr>
              <a:t>、外联行为画像</a:t>
            </a:r>
            <a:endParaRPr lang="zh-CN" altLang="en-US" sz="1600" b="1" dirty="0">
              <a:solidFill>
                <a:srgbClr val="1B4F85"/>
              </a:solidFill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91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2" animBg="1"/>
      <p:bldP spid="8" grpId="2" animBg="1"/>
      <p:bldP spid="8" grpId="3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0" y="923458"/>
            <a:ext cx="7620000" cy="7340880"/>
          </a:xfrm>
          <a:prstGeom prst="rect">
            <a:avLst/>
          </a:prstGeom>
        </p:spPr>
      </p:pic>
      <p:sp>
        <p:nvSpPr>
          <p:cNvPr id="3" name="TextBox 23"/>
          <p:cNvSpPr txBox="1">
            <a:spLocks noChangeArrowheads="1"/>
          </p:cNvSpPr>
          <p:nvPr/>
        </p:nvSpPr>
        <p:spPr bwMode="auto">
          <a:xfrm>
            <a:off x="1405883" y="1019914"/>
            <a:ext cx="1881028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Contents</a:t>
            </a:r>
            <a:endParaRPr lang="zh-CN" altLang="en-US" sz="3000" b="1" dirty="0">
              <a:solidFill>
                <a:srgbClr val="1B4F8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14"/>
          <p:cNvSpPr txBox="1">
            <a:spLocks noChangeArrowheads="1"/>
          </p:cNvSpPr>
          <p:nvPr/>
        </p:nvSpPr>
        <p:spPr bwMode="auto">
          <a:xfrm>
            <a:off x="1982463" y="2265570"/>
            <a:ext cx="6178557" cy="5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 sz="28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本地安全大脑应用场景</a:t>
            </a:r>
          </a:p>
        </p:txBody>
      </p:sp>
      <p:sp>
        <p:nvSpPr>
          <p:cNvPr id="7" name="文本框 15"/>
          <p:cNvSpPr txBox="1"/>
          <p:nvPr/>
        </p:nvSpPr>
        <p:spPr>
          <a:xfrm>
            <a:off x="1982463" y="2834287"/>
            <a:ext cx="4441197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 sz="28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潜伏威胁检测应用场景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1982463" y="3443353"/>
            <a:ext cx="4212597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3</a:t>
            </a:r>
            <a:r>
              <a:rPr lang="en-US" altLang="zh-CN" sz="28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.</a:t>
            </a:r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全网威胁检测应用场景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1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11424" y="548681"/>
            <a:ext cx="8798491" cy="64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1" rIns="68580" bIns="3429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733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场景</a:t>
            </a:r>
            <a:r>
              <a:rPr lang="en-US" altLang="zh-CN" sz="3733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3733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3733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全网安全监测场景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1424" y="1771127"/>
            <a:ext cx="8007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为什么需要全网安全</a:t>
            </a:r>
            <a:r>
              <a:rPr lang="zh-CN" altLang="en-US" sz="2800" b="1" dirty="0" smtClean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监测</a:t>
            </a:r>
            <a:endParaRPr lang="en-US" altLang="zh-CN" sz="2800" b="1" dirty="0">
              <a:solidFill>
                <a:srgbClr val="1B4F85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0228" y="2776132"/>
            <a:ext cx="74748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zh-CN" altLang="en-US" sz="2400" b="1" dirty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分支的安全容易成为整体安全的薄弱点</a:t>
            </a:r>
            <a:endParaRPr lang="en-US" altLang="zh-CN" sz="2400" b="1" dirty="0">
              <a:solidFill>
                <a:srgbClr val="1B4F85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zh-CN" altLang="en-US" sz="2400" b="1" dirty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无法从全局的视角看清全网的安全状况</a:t>
            </a:r>
            <a:endParaRPr lang="en-US" altLang="zh-CN" sz="2400" b="1" dirty="0">
              <a:solidFill>
                <a:srgbClr val="1B4F85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lang="zh-CN" altLang="en-US" sz="2400" b="1" dirty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一旦出现问题，很难定位出哪个</a:t>
            </a:r>
            <a:r>
              <a:rPr lang="zh-CN" altLang="en-US" sz="2400" b="1" dirty="0" smtClean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分支还是总部</a:t>
            </a:r>
            <a:r>
              <a:rPr lang="zh-CN" altLang="en-US" sz="2400" b="1" dirty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zh-CN" altLang="en-US" sz="2400" b="1" dirty="0" smtClean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问题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4.</a:t>
            </a:r>
            <a:r>
              <a:rPr lang="zh-CN" altLang="en-US" sz="2400" b="1" dirty="0" smtClean="0">
                <a:solidFill>
                  <a:srgbClr val="1B4F85"/>
                </a:solidFill>
                <a:latin typeface="Microsoft YaHei" charset="0"/>
                <a:ea typeface="Microsoft YaHei" charset="0"/>
                <a:cs typeface="Microsoft YaHei" charset="0"/>
              </a:rPr>
              <a:t>主管单位对所管理单位的监测、预警、通报平台</a:t>
            </a:r>
            <a:endParaRPr lang="en-US" altLang="zh-CN" sz="2400" b="1" dirty="0">
              <a:solidFill>
                <a:srgbClr val="1B4F85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六边形 7"/>
          <p:cNvSpPr/>
          <p:nvPr/>
        </p:nvSpPr>
        <p:spPr>
          <a:xfrm rot="5400000">
            <a:off x="1162901" y="2898090"/>
            <a:ext cx="1768381" cy="1524468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1B4F8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74011" y="3041292"/>
            <a:ext cx="14659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需求驱动</a:t>
            </a:r>
            <a:endParaRPr lang="en-US" altLang="zh-CN" sz="3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70575" y="2776132"/>
            <a:ext cx="8206541" cy="2308324"/>
          </a:xfrm>
          <a:prstGeom prst="rect">
            <a:avLst/>
          </a:prstGeom>
          <a:noFill/>
          <a:ln w="190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4F85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0051" y="781734"/>
            <a:ext cx="11010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目标客户画像</a:t>
            </a:r>
            <a:endParaRPr lang="en-US" altLang="zh-CN" sz="3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、网络架构：总部多分支场景</a:t>
            </a:r>
            <a:endParaRPr lang="en-US" altLang="zh-CN" sz="24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、总部对分支或所辖单位有安全建设有监督、管理职责</a:t>
            </a:r>
            <a:endParaRPr lang="en-US" altLang="zh-CN" sz="24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、对安全建设的成果有展示需求（政绩工程）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、行业属性：大企业、 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主管单位、小金融、连锁企业、政府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（省、市、区县两级、三级纵向组网场景）如：卫计委、教育局、省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工商局等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27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4"/>
            <a:ext cx="12192000" cy="682419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grpSp>
        <p:nvGrpSpPr>
          <p:cNvPr id="3" name="组合 159"/>
          <p:cNvGrpSpPr/>
          <p:nvPr/>
        </p:nvGrpSpPr>
        <p:grpSpPr>
          <a:xfrm>
            <a:off x="5863094" y="1124772"/>
            <a:ext cx="727234" cy="1028808"/>
            <a:chOff x="8971196" y="1502486"/>
            <a:chExt cx="727235" cy="1028807"/>
          </a:xfrm>
        </p:grpSpPr>
        <p:pic>
          <p:nvPicPr>
            <p:cNvPr id="4" name="图片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1196" y="1502486"/>
              <a:ext cx="727235" cy="102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63"/>
            <p:cNvSpPr txBox="1"/>
            <p:nvPr/>
          </p:nvSpPr>
          <p:spPr>
            <a:xfrm>
              <a:off x="9083047" y="177482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162"/>
          <p:cNvGrpSpPr/>
          <p:nvPr/>
        </p:nvGrpSpPr>
        <p:grpSpPr>
          <a:xfrm>
            <a:off x="478286" y="1141822"/>
            <a:ext cx="727234" cy="1028808"/>
            <a:chOff x="8971196" y="1502486"/>
            <a:chExt cx="727235" cy="1028807"/>
          </a:xfrm>
        </p:grpSpPr>
        <p:pic>
          <p:nvPicPr>
            <p:cNvPr id="7" name="图片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1196" y="1502486"/>
              <a:ext cx="727235" cy="102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63"/>
            <p:cNvSpPr txBox="1"/>
            <p:nvPr/>
          </p:nvSpPr>
          <p:spPr>
            <a:xfrm>
              <a:off x="9083047" y="177482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7"/>
          <p:cNvGrpSpPr/>
          <p:nvPr/>
        </p:nvGrpSpPr>
        <p:grpSpPr>
          <a:xfrm>
            <a:off x="3293973" y="2650584"/>
            <a:ext cx="2281238" cy="2233613"/>
            <a:chOff x="2776491" y="2725842"/>
            <a:chExt cx="2281238" cy="2233613"/>
          </a:xfrm>
        </p:grpSpPr>
        <p:pic>
          <p:nvPicPr>
            <p:cNvPr id="10" name="图片 29" descr="拓补图相关图标_复制(1)-31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491" y="2725842"/>
              <a:ext cx="2281238" cy="2233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文本框 10"/>
            <p:cNvSpPr txBox="1"/>
            <p:nvPr/>
          </p:nvSpPr>
          <p:spPr>
            <a:xfrm>
              <a:off x="3614160" y="36579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911424" y="548681"/>
            <a:ext cx="3907319" cy="64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1" rIns="68580" bIns="3429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733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部署位置建议</a:t>
            </a:r>
            <a:endParaRPr lang="zh-CN" altLang="en-US" sz="3733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3" name="图片 12" descr="路由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055" y="2264789"/>
            <a:ext cx="989777" cy="99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Switch-01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3680" y="1798045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路由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7934" y="4185793"/>
            <a:ext cx="989777" cy="99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Switch-01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178" y="5030081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接连接符 21"/>
          <p:cNvCxnSpPr/>
          <p:nvPr/>
        </p:nvCxnSpPr>
        <p:spPr>
          <a:xfrm>
            <a:off x="1132798" y="5782529"/>
            <a:ext cx="18166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2798" y="6045196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2392" y="6045196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9505" y="6045196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路由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9161" y="4198466"/>
            <a:ext cx="989777" cy="99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 descr="Switch-01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0405" y="5042754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连接符 29"/>
          <p:cNvCxnSpPr/>
          <p:nvPr/>
        </p:nvCxnSpPr>
        <p:spPr>
          <a:xfrm>
            <a:off x="3624025" y="5795202"/>
            <a:ext cx="18166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4025" y="6057869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3619" y="6057869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0732" y="6057869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路由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498" y="4133638"/>
            <a:ext cx="989777" cy="99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Switch-01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0742" y="5039442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直接连接符 35"/>
          <p:cNvCxnSpPr/>
          <p:nvPr/>
        </p:nvCxnSpPr>
        <p:spPr>
          <a:xfrm>
            <a:off x="6114362" y="5791890"/>
            <a:ext cx="18166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4362" y="6054557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3956" y="6054557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1069" y="6054557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直接连接符 44"/>
          <p:cNvCxnSpPr/>
          <p:nvPr/>
        </p:nvCxnSpPr>
        <p:spPr>
          <a:xfrm>
            <a:off x="4470892" y="4041566"/>
            <a:ext cx="0" cy="406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46"/>
          <p:cNvCxnSpPr/>
          <p:nvPr/>
        </p:nvCxnSpPr>
        <p:spPr>
          <a:xfrm flipH="1">
            <a:off x="2877906" y="3921278"/>
            <a:ext cx="1111255" cy="4445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48"/>
          <p:cNvCxnSpPr/>
          <p:nvPr/>
        </p:nvCxnSpPr>
        <p:spPr>
          <a:xfrm>
            <a:off x="4894035" y="3847367"/>
            <a:ext cx="1286651" cy="5496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52"/>
          <p:cNvCxnSpPr/>
          <p:nvPr/>
        </p:nvCxnSpPr>
        <p:spPr>
          <a:xfrm>
            <a:off x="1992822" y="4871524"/>
            <a:ext cx="0" cy="3143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55"/>
          <p:cNvCxnSpPr/>
          <p:nvPr/>
        </p:nvCxnSpPr>
        <p:spPr>
          <a:xfrm>
            <a:off x="4485031" y="4894958"/>
            <a:ext cx="0" cy="3143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56"/>
          <p:cNvCxnSpPr/>
          <p:nvPr/>
        </p:nvCxnSpPr>
        <p:spPr>
          <a:xfrm>
            <a:off x="6974386" y="4882285"/>
            <a:ext cx="0" cy="3143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58"/>
          <p:cNvCxnSpPr>
            <a:endCxn id="22" idx="2"/>
          </p:cNvCxnSpPr>
          <p:nvPr/>
        </p:nvCxnSpPr>
        <p:spPr>
          <a:xfrm>
            <a:off x="1992822" y="5581921"/>
            <a:ext cx="0" cy="19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59"/>
          <p:cNvCxnSpPr/>
          <p:nvPr/>
        </p:nvCxnSpPr>
        <p:spPr>
          <a:xfrm>
            <a:off x="4471874" y="5594594"/>
            <a:ext cx="0" cy="19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60"/>
          <p:cNvCxnSpPr/>
          <p:nvPr/>
        </p:nvCxnSpPr>
        <p:spPr>
          <a:xfrm>
            <a:off x="6974135" y="5596442"/>
            <a:ext cx="0" cy="19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62"/>
          <p:cNvCxnSpPr>
            <a:endCxn id="25" idx="0"/>
          </p:cNvCxnSpPr>
          <p:nvPr/>
        </p:nvCxnSpPr>
        <p:spPr>
          <a:xfrm>
            <a:off x="1364750" y="5791890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64"/>
          <p:cNvCxnSpPr/>
          <p:nvPr/>
        </p:nvCxnSpPr>
        <p:spPr>
          <a:xfrm>
            <a:off x="1983311" y="5809273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65"/>
          <p:cNvCxnSpPr/>
          <p:nvPr/>
        </p:nvCxnSpPr>
        <p:spPr>
          <a:xfrm>
            <a:off x="2663916" y="5809273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66"/>
          <p:cNvCxnSpPr/>
          <p:nvPr/>
        </p:nvCxnSpPr>
        <p:spPr>
          <a:xfrm>
            <a:off x="3854176" y="5804563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67"/>
          <p:cNvCxnSpPr/>
          <p:nvPr/>
        </p:nvCxnSpPr>
        <p:spPr>
          <a:xfrm>
            <a:off x="4478365" y="5804563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68"/>
          <p:cNvCxnSpPr/>
          <p:nvPr/>
        </p:nvCxnSpPr>
        <p:spPr>
          <a:xfrm>
            <a:off x="5127325" y="5821946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69"/>
          <p:cNvCxnSpPr/>
          <p:nvPr/>
        </p:nvCxnSpPr>
        <p:spPr>
          <a:xfrm>
            <a:off x="6349946" y="5777369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70"/>
          <p:cNvCxnSpPr/>
          <p:nvPr/>
        </p:nvCxnSpPr>
        <p:spPr>
          <a:xfrm>
            <a:off x="6959827" y="5791890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71"/>
          <p:cNvCxnSpPr/>
          <p:nvPr/>
        </p:nvCxnSpPr>
        <p:spPr>
          <a:xfrm>
            <a:off x="7626478" y="5791890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75"/>
          <p:cNvCxnSpPr/>
          <p:nvPr/>
        </p:nvCxnSpPr>
        <p:spPr>
          <a:xfrm flipH="1" flipV="1">
            <a:off x="3921943" y="3010275"/>
            <a:ext cx="359025" cy="446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79"/>
          <p:cNvCxnSpPr>
            <a:endCxn id="10" idx="2"/>
          </p:cNvCxnSpPr>
          <p:nvPr/>
        </p:nvCxnSpPr>
        <p:spPr>
          <a:xfrm>
            <a:off x="3907324" y="2280768"/>
            <a:ext cx="0" cy="264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/>
          <p:cNvSpPr/>
          <p:nvPr/>
        </p:nvSpPr>
        <p:spPr>
          <a:xfrm>
            <a:off x="6028543" y="4356126"/>
            <a:ext cx="2301711" cy="238034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3282134" y="4404422"/>
            <a:ext cx="2330342" cy="238034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62737" y="4348175"/>
            <a:ext cx="2566142" cy="238034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TextBox 57"/>
          <p:cNvSpPr txBox="1"/>
          <p:nvPr/>
        </p:nvSpPr>
        <p:spPr>
          <a:xfrm>
            <a:off x="7810641" y="4411769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5035808" y="4437019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85788" y="4456129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7"/>
          <p:cNvSpPr txBox="1"/>
          <p:nvPr/>
        </p:nvSpPr>
        <p:spPr>
          <a:xfrm>
            <a:off x="5312916" y="3025261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总部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19162" y="1100891"/>
            <a:ext cx="2668636" cy="193870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1" name="图片 7" descr="Switch-01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0197" y="1304008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57"/>
          <p:cNvSpPr txBox="1"/>
          <p:nvPr/>
        </p:nvSpPr>
        <p:spPr>
          <a:xfrm>
            <a:off x="7826131" y="154346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办公区</a:t>
            </a:r>
          </a:p>
        </p:txBody>
      </p:sp>
      <p:cxnSp>
        <p:nvCxnSpPr>
          <p:cNvPr id="63" name="直接连接符 104"/>
          <p:cNvCxnSpPr/>
          <p:nvPr/>
        </p:nvCxnSpPr>
        <p:spPr>
          <a:xfrm flipV="1">
            <a:off x="6269200" y="1798634"/>
            <a:ext cx="677575" cy="4331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105"/>
          <p:cNvCxnSpPr/>
          <p:nvPr/>
        </p:nvCxnSpPr>
        <p:spPr>
          <a:xfrm flipV="1">
            <a:off x="6780584" y="1866649"/>
            <a:ext cx="356447" cy="3410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106"/>
          <p:cNvCxnSpPr/>
          <p:nvPr/>
        </p:nvCxnSpPr>
        <p:spPr>
          <a:xfrm flipH="1" flipV="1">
            <a:off x="7341567" y="1890712"/>
            <a:ext cx="89989" cy="3410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108"/>
          <p:cNvCxnSpPr>
            <a:stCxn id="104" idx="1"/>
          </p:cNvCxnSpPr>
          <p:nvPr/>
        </p:nvCxnSpPr>
        <p:spPr>
          <a:xfrm flipH="1">
            <a:off x="6511389" y="1677652"/>
            <a:ext cx="35880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3"/>
          <p:cNvSpPr txBox="1"/>
          <p:nvPr/>
        </p:nvSpPr>
        <p:spPr>
          <a:xfrm>
            <a:off x="5824320" y="1777531"/>
            <a:ext cx="86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探针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8072" y="2163845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4670" y="2163845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0924" y="2163845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圆角矩形 70"/>
          <p:cNvSpPr/>
          <p:nvPr/>
        </p:nvSpPr>
        <p:spPr>
          <a:xfrm>
            <a:off x="5779932" y="1205845"/>
            <a:ext cx="877526" cy="873830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91825" y="1192385"/>
            <a:ext cx="2860832" cy="195649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3" name="图片 12" descr="0927第一批_复制-01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347" y="1923731"/>
            <a:ext cx="974641" cy="97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图片 73" descr="0927第一批_复制-01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065" y="1923729"/>
            <a:ext cx="974641" cy="97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图片 12" descr="0927第一批_复制-01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8357" y="1935259"/>
            <a:ext cx="974641" cy="97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图片 75" descr="Switch-01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9063" y="1337023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/>
          <p:cNvSpPr txBox="1"/>
          <p:nvPr/>
        </p:nvSpPr>
        <p:spPr>
          <a:xfrm>
            <a:off x="2536427" y="1300339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业务服务器区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8" name="直接连接符 123"/>
          <p:cNvCxnSpPr/>
          <p:nvPr/>
        </p:nvCxnSpPr>
        <p:spPr>
          <a:xfrm flipV="1">
            <a:off x="938066" y="1831648"/>
            <a:ext cx="677575" cy="4331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124"/>
          <p:cNvCxnSpPr/>
          <p:nvPr/>
        </p:nvCxnSpPr>
        <p:spPr>
          <a:xfrm flipV="1">
            <a:off x="1425386" y="1923729"/>
            <a:ext cx="356447" cy="3410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125"/>
          <p:cNvCxnSpPr/>
          <p:nvPr/>
        </p:nvCxnSpPr>
        <p:spPr>
          <a:xfrm flipH="1" flipV="1">
            <a:off x="2010433" y="1923727"/>
            <a:ext cx="89989" cy="3410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127"/>
          <p:cNvCxnSpPr/>
          <p:nvPr/>
        </p:nvCxnSpPr>
        <p:spPr>
          <a:xfrm flipH="1">
            <a:off x="1180255" y="1710667"/>
            <a:ext cx="35880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39"/>
          <p:cNvSpPr txBox="1"/>
          <p:nvPr/>
        </p:nvSpPr>
        <p:spPr>
          <a:xfrm>
            <a:off x="354362" y="1810545"/>
            <a:ext cx="86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探针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直接连接符 136"/>
          <p:cNvCxnSpPr/>
          <p:nvPr/>
        </p:nvCxnSpPr>
        <p:spPr>
          <a:xfrm>
            <a:off x="4168023" y="2037501"/>
            <a:ext cx="538450" cy="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137"/>
          <p:cNvCxnSpPr/>
          <p:nvPr/>
        </p:nvCxnSpPr>
        <p:spPr>
          <a:xfrm>
            <a:off x="3104669" y="2032808"/>
            <a:ext cx="582331" cy="11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图片 84" descr="路由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6668" y="2250749"/>
            <a:ext cx="989777" cy="99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图片 85" descr="Switch-01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293" y="1784005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7" name="直接连接符 140"/>
          <p:cNvCxnSpPr/>
          <p:nvPr/>
        </p:nvCxnSpPr>
        <p:spPr>
          <a:xfrm>
            <a:off x="4966937" y="2266728"/>
            <a:ext cx="0" cy="264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141"/>
          <p:cNvCxnSpPr/>
          <p:nvPr/>
        </p:nvCxnSpPr>
        <p:spPr>
          <a:xfrm>
            <a:off x="5227636" y="2061543"/>
            <a:ext cx="3915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145"/>
          <p:cNvCxnSpPr/>
          <p:nvPr/>
        </p:nvCxnSpPr>
        <p:spPr>
          <a:xfrm flipV="1">
            <a:off x="4559548" y="3018401"/>
            <a:ext cx="419390" cy="4104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148"/>
          <p:cNvCxnSpPr/>
          <p:nvPr/>
        </p:nvCxnSpPr>
        <p:spPr>
          <a:xfrm>
            <a:off x="4182525" y="2731371"/>
            <a:ext cx="538450" cy="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152"/>
          <p:cNvGrpSpPr/>
          <p:nvPr/>
        </p:nvGrpSpPr>
        <p:grpSpPr>
          <a:xfrm>
            <a:off x="708559" y="4898682"/>
            <a:ext cx="727234" cy="1028808"/>
            <a:chOff x="8971196" y="1502486"/>
            <a:chExt cx="727235" cy="1028807"/>
          </a:xfrm>
        </p:grpSpPr>
        <p:pic>
          <p:nvPicPr>
            <p:cNvPr id="92" name="图片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1196" y="1502486"/>
              <a:ext cx="727235" cy="102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Box 63"/>
            <p:cNvSpPr txBox="1"/>
            <p:nvPr/>
          </p:nvSpPr>
          <p:spPr>
            <a:xfrm>
              <a:off x="9083047" y="177482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153"/>
          <p:cNvGrpSpPr/>
          <p:nvPr/>
        </p:nvGrpSpPr>
        <p:grpSpPr>
          <a:xfrm>
            <a:off x="3365463" y="4898682"/>
            <a:ext cx="727234" cy="1028808"/>
            <a:chOff x="8971196" y="1502486"/>
            <a:chExt cx="727235" cy="1028807"/>
          </a:xfrm>
        </p:grpSpPr>
        <p:pic>
          <p:nvPicPr>
            <p:cNvPr id="95" name="图片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1196" y="1502486"/>
              <a:ext cx="727235" cy="102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TextBox 63"/>
            <p:cNvSpPr txBox="1"/>
            <p:nvPr/>
          </p:nvSpPr>
          <p:spPr>
            <a:xfrm>
              <a:off x="9083047" y="177482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156"/>
          <p:cNvGrpSpPr/>
          <p:nvPr/>
        </p:nvGrpSpPr>
        <p:grpSpPr>
          <a:xfrm>
            <a:off x="7487758" y="4898682"/>
            <a:ext cx="727234" cy="1028808"/>
            <a:chOff x="8971196" y="1502486"/>
            <a:chExt cx="727235" cy="1028807"/>
          </a:xfrm>
        </p:grpSpPr>
        <p:pic>
          <p:nvPicPr>
            <p:cNvPr id="98" name="图片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1196" y="1502486"/>
              <a:ext cx="727235" cy="102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TextBox 63"/>
            <p:cNvSpPr txBox="1"/>
            <p:nvPr/>
          </p:nvSpPr>
          <p:spPr>
            <a:xfrm>
              <a:off x="9083047" y="177482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圆角矩形 99"/>
          <p:cNvSpPr/>
          <p:nvPr/>
        </p:nvSpPr>
        <p:spPr>
          <a:xfrm>
            <a:off x="351343" y="1236308"/>
            <a:ext cx="981644" cy="873830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01" name="直接箭头连接符 166"/>
          <p:cNvCxnSpPr/>
          <p:nvPr/>
        </p:nvCxnSpPr>
        <p:spPr>
          <a:xfrm>
            <a:off x="7226547" y="5301830"/>
            <a:ext cx="33273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67"/>
          <p:cNvCxnSpPr/>
          <p:nvPr/>
        </p:nvCxnSpPr>
        <p:spPr>
          <a:xfrm flipH="1">
            <a:off x="3989161" y="5227902"/>
            <a:ext cx="27697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圆角矩形 102"/>
          <p:cNvSpPr/>
          <p:nvPr/>
        </p:nvSpPr>
        <p:spPr>
          <a:xfrm>
            <a:off x="7374844" y="4950073"/>
            <a:ext cx="877526" cy="873830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4" name="TextBox 39"/>
          <p:cNvSpPr txBox="1"/>
          <p:nvPr/>
        </p:nvSpPr>
        <p:spPr>
          <a:xfrm>
            <a:off x="638640" y="5517161"/>
            <a:ext cx="86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探针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5" name="直接箭头连接符 172"/>
          <p:cNvCxnSpPr/>
          <p:nvPr/>
        </p:nvCxnSpPr>
        <p:spPr>
          <a:xfrm flipH="1">
            <a:off x="1350142" y="5307068"/>
            <a:ext cx="35880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圆角矩形 105"/>
          <p:cNvSpPr/>
          <p:nvPr/>
        </p:nvSpPr>
        <p:spPr>
          <a:xfrm>
            <a:off x="638640" y="4986967"/>
            <a:ext cx="868200" cy="833516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7" name="TextBox 39"/>
          <p:cNvSpPr txBox="1"/>
          <p:nvPr/>
        </p:nvSpPr>
        <p:spPr>
          <a:xfrm>
            <a:off x="3337920" y="5517161"/>
            <a:ext cx="86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探针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TextBox 39"/>
          <p:cNvSpPr txBox="1"/>
          <p:nvPr/>
        </p:nvSpPr>
        <p:spPr>
          <a:xfrm>
            <a:off x="7399730" y="5503336"/>
            <a:ext cx="86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探针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9" name="图片 14" descr="0927第一批_复制-04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9142" y="827542"/>
            <a:ext cx="1010156" cy="101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54"/>
          <p:cNvSpPr txBox="1"/>
          <p:nvPr/>
        </p:nvSpPr>
        <p:spPr>
          <a:xfrm>
            <a:off x="4101455" y="740488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安全感知系统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SIS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1" name="直接连接符 178"/>
          <p:cNvCxnSpPr/>
          <p:nvPr/>
        </p:nvCxnSpPr>
        <p:spPr>
          <a:xfrm>
            <a:off x="4966937" y="1658725"/>
            <a:ext cx="0" cy="264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圆角矩形 111"/>
          <p:cNvSpPr/>
          <p:nvPr/>
        </p:nvSpPr>
        <p:spPr>
          <a:xfrm>
            <a:off x="4168023" y="669634"/>
            <a:ext cx="1354540" cy="1098676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3324066" y="5003488"/>
            <a:ext cx="812933" cy="833516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8391090" y="1008128"/>
            <a:ext cx="3743812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部署说明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</a:rPr>
              <a:t>1</a:t>
            </a:r>
            <a:r>
              <a:rPr lang="en-US" altLang="zh-CN" sz="1400" dirty="0">
                <a:solidFill>
                  <a:schemeClr val="bg1"/>
                </a:solidFill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</a:rPr>
              <a:t>分支探针：通过流量镜像的方式，负责监测分支用户与互联网通信流量、分支用户与总部业务服务器区通信流量，分支用户之间的流量；（分支端失陷用户）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</a:rPr>
              <a:t>2.</a:t>
            </a:r>
            <a:r>
              <a:rPr lang="zh-CN" altLang="en-US" sz="1400" dirty="0" smtClean="0">
                <a:solidFill>
                  <a:schemeClr val="bg1"/>
                </a:solidFill>
              </a:rPr>
              <a:t>总部办公区探针：</a:t>
            </a:r>
            <a:r>
              <a:rPr lang="zh-CN" altLang="en-US" sz="1400" dirty="0">
                <a:solidFill>
                  <a:schemeClr val="bg1"/>
                </a:solidFill>
              </a:rPr>
              <a:t>通过流量镜像的方式</a:t>
            </a:r>
            <a:r>
              <a:rPr lang="zh-CN" altLang="en-US" sz="1400" dirty="0" smtClean="0">
                <a:solidFill>
                  <a:schemeClr val="bg1"/>
                </a:solidFill>
              </a:rPr>
              <a:t>，负责监测总部用户</a:t>
            </a:r>
            <a:r>
              <a:rPr lang="zh-CN" altLang="en-US" sz="1400" dirty="0">
                <a:solidFill>
                  <a:schemeClr val="bg1"/>
                </a:solidFill>
              </a:rPr>
              <a:t>与互联网通信流量</a:t>
            </a:r>
            <a:r>
              <a:rPr lang="zh-CN" altLang="en-US" sz="1400" dirty="0" smtClean="0">
                <a:solidFill>
                  <a:schemeClr val="bg1"/>
                </a:solidFill>
              </a:rPr>
              <a:t>、总部用户与业务</a:t>
            </a:r>
            <a:r>
              <a:rPr lang="zh-CN" altLang="en-US" sz="1400" dirty="0">
                <a:solidFill>
                  <a:schemeClr val="bg1"/>
                </a:solidFill>
              </a:rPr>
              <a:t>服务器区通信流量</a:t>
            </a:r>
            <a:r>
              <a:rPr lang="zh-CN" altLang="en-US" sz="1400" dirty="0" smtClean="0">
                <a:solidFill>
                  <a:schemeClr val="bg1"/>
                </a:solidFill>
              </a:rPr>
              <a:t>，总部用户</a:t>
            </a:r>
            <a:r>
              <a:rPr lang="zh-CN" altLang="en-US" sz="1400" dirty="0">
                <a:solidFill>
                  <a:schemeClr val="bg1"/>
                </a:solidFill>
              </a:rPr>
              <a:t>之间的流量；</a:t>
            </a:r>
            <a:r>
              <a:rPr lang="zh-CN" altLang="en-US" sz="1400" dirty="0" smtClean="0">
                <a:solidFill>
                  <a:schemeClr val="bg1"/>
                </a:solidFill>
              </a:rPr>
              <a:t>（总部端</a:t>
            </a:r>
            <a:r>
              <a:rPr lang="zh-CN" altLang="en-US" sz="1400" dirty="0">
                <a:solidFill>
                  <a:schemeClr val="bg1"/>
                </a:solidFill>
              </a:rPr>
              <a:t>失陷用户</a:t>
            </a:r>
            <a:r>
              <a:rPr lang="zh-CN" altLang="en-US" sz="1400" dirty="0" smtClean="0">
                <a:solidFill>
                  <a:schemeClr val="bg1"/>
                </a:solidFill>
              </a:rPr>
              <a:t>）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</a:rPr>
              <a:t>3.</a:t>
            </a:r>
            <a:r>
              <a:rPr lang="zh-CN" altLang="en-US" sz="1400" dirty="0">
                <a:solidFill>
                  <a:schemeClr val="bg1"/>
                </a:solidFill>
              </a:rPr>
              <a:t>服务器区探针：旁挂在内网服务器区域的交换机上，负责检测</a:t>
            </a:r>
            <a:r>
              <a:rPr lang="zh-CN" altLang="en-US" sz="1400" dirty="0" smtClean="0">
                <a:solidFill>
                  <a:schemeClr val="bg1"/>
                </a:solidFill>
              </a:rPr>
              <a:t>识别服务器与互联网的外发流量以及服务器</a:t>
            </a:r>
            <a:r>
              <a:rPr lang="zh-CN" altLang="en-US" sz="1400" dirty="0">
                <a:solidFill>
                  <a:schemeClr val="bg1"/>
                </a:solidFill>
              </a:rPr>
              <a:t>之间的东西向</a:t>
            </a:r>
            <a:r>
              <a:rPr lang="zh-CN" altLang="en-US" sz="1400" dirty="0" smtClean="0">
                <a:solidFill>
                  <a:schemeClr val="bg1"/>
                </a:solidFill>
              </a:rPr>
              <a:t>流量；（失陷业务与业务外联）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</a:rPr>
              <a:t>4.</a:t>
            </a:r>
            <a:r>
              <a:rPr lang="zh-CN" altLang="en-US" sz="1400" dirty="0">
                <a:solidFill>
                  <a:schemeClr val="bg1"/>
                </a:solidFill>
              </a:rPr>
              <a:t>安全</a:t>
            </a:r>
            <a:r>
              <a:rPr lang="zh-CN" altLang="en-US" sz="1400" dirty="0" smtClean="0">
                <a:solidFill>
                  <a:schemeClr val="bg1"/>
                </a:solidFill>
              </a:rPr>
              <a:t>感知 系统：收集</a:t>
            </a:r>
            <a:r>
              <a:rPr lang="zh-CN" altLang="en-US" sz="1400" dirty="0">
                <a:solidFill>
                  <a:schemeClr val="bg1"/>
                </a:solidFill>
              </a:rPr>
              <a:t>所有探针的数据，并</a:t>
            </a:r>
            <a:r>
              <a:rPr lang="zh-CN" altLang="en-US" sz="1400" dirty="0" smtClean="0">
                <a:solidFill>
                  <a:schemeClr val="bg1"/>
                </a:solidFill>
              </a:rPr>
              <a:t>通过机器学习、大数据</a:t>
            </a:r>
            <a:r>
              <a:rPr lang="zh-CN" altLang="en-US" sz="1400" dirty="0">
                <a:solidFill>
                  <a:schemeClr val="bg1"/>
                </a:solidFill>
              </a:rPr>
              <a:t>、威胁建模、行为</a:t>
            </a:r>
            <a:r>
              <a:rPr lang="zh-CN" altLang="en-US" sz="1400" dirty="0" smtClean="0">
                <a:solidFill>
                  <a:schemeClr val="bg1"/>
                </a:solidFill>
              </a:rPr>
              <a:t>分析等技术分析数据，然后以可视化</a:t>
            </a:r>
            <a:r>
              <a:rPr lang="zh-CN" altLang="en-US" sz="1400" dirty="0">
                <a:solidFill>
                  <a:schemeClr val="bg1"/>
                </a:solidFill>
              </a:rPr>
              <a:t>的形式呈现给用户</a:t>
            </a:r>
            <a:r>
              <a:rPr lang="zh-CN" altLang="en-US" sz="1400" dirty="0" smtClean="0">
                <a:solidFill>
                  <a:schemeClr val="bg1"/>
                </a:solidFill>
              </a:rPr>
              <a:t>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 animBg="1"/>
      <p:bldP spid="82" grpId="0"/>
      <p:bldP spid="100" grpId="0" animBg="1"/>
      <p:bldP spid="103" grpId="0" animBg="1"/>
      <p:bldP spid="104" grpId="0"/>
      <p:bldP spid="106" grpId="0" animBg="1"/>
      <p:bldP spid="107" grpId="0"/>
      <p:bldP spid="108" grpId="0"/>
      <p:bldP spid="110" grpId="0"/>
      <p:bldP spid="112" grpId="0" animBg="1"/>
      <p:bldP spid="1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0" y="923458"/>
            <a:ext cx="7620000" cy="7340880"/>
          </a:xfrm>
          <a:prstGeom prst="rect">
            <a:avLst/>
          </a:prstGeom>
        </p:spPr>
      </p:pic>
      <p:sp>
        <p:nvSpPr>
          <p:cNvPr id="3" name="TextBox 23"/>
          <p:cNvSpPr txBox="1">
            <a:spLocks noChangeArrowheads="1"/>
          </p:cNvSpPr>
          <p:nvPr/>
        </p:nvSpPr>
        <p:spPr bwMode="auto">
          <a:xfrm>
            <a:off x="1405883" y="1019914"/>
            <a:ext cx="1881028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Contents</a:t>
            </a:r>
            <a:endParaRPr lang="zh-CN" altLang="en-US" sz="3000" b="1" dirty="0">
              <a:solidFill>
                <a:srgbClr val="1B4F8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14"/>
          <p:cNvSpPr txBox="1">
            <a:spLocks noChangeArrowheads="1"/>
          </p:cNvSpPr>
          <p:nvPr/>
        </p:nvSpPr>
        <p:spPr bwMode="auto">
          <a:xfrm>
            <a:off x="1982463" y="2265570"/>
            <a:ext cx="6178557" cy="5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 sz="20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altLang="zh-CN" sz="28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</a:rPr>
              <a:t>本地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安全大脑应用场景</a:t>
            </a:r>
          </a:p>
        </p:txBody>
      </p:sp>
      <p:sp>
        <p:nvSpPr>
          <p:cNvPr id="7" name="文本框 15"/>
          <p:cNvSpPr txBox="1"/>
          <p:nvPr/>
        </p:nvSpPr>
        <p:spPr>
          <a:xfrm>
            <a:off x="1982463" y="2811427"/>
            <a:ext cx="4441197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 sz="28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潜伏威胁检测应用场景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1982463" y="3443353"/>
            <a:ext cx="4212597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3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.</a:t>
            </a: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全网威胁检测应用场景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235" y="2815828"/>
            <a:ext cx="104438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全网威胁检测场景下满足客户需求的主要功能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59" y="1201127"/>
            <a:ext cx="9662707" cy="5290163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 bwMode="auto">
          <a:xfrm>
            <a:off x="6757894" y="1004046"/>
            <a:ext cx="2095500" cy="917575"/>
          </a:xfrm>
          <a:prstGeom prst="wedgeRoundRectCallout">
            <a:avLst>
              <a:gd name="adj1" fmla="val -66414"/>
              <a:gd name="adj2" fmla="val 65254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1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、基于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GIS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展示的全网态势感知</a:t>
            </a:r>
          </a:p>
        </p:txBody>
      </p:sp>
      <p:sp>
        <p:nvSpPr>
          <p:cNvPr id="5" name="圆角矩形标注 4"/>
          <p:cNvSpPr/>
          <p:nvPr/>
        </p:nvSpPr>
        <p:spPr bwMode="auto">
          <a:xfrm>
            <a:off x="1872305" y="2917289"/>
            <a:ext cx="2236787" cy="731838"/>
          </a:xfrm>
          <a:prstGeom prst="wedgeRoundRectCallout">
            <a:avLst>
              <a:gd name="adj1" fmla="val -28633"/>
              <a:gd name="adj2" fmla="val 67763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2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、业务和信息系统安全综合评价</a:t>
            </a:r>
          </a:p>
        </p:txBody>
      </p:sp>
      <p:sp>
        <p:nvSpPr>
          <p:cNvPr id="6" name="圆角矩形标注 5"/>
          <p:cNvSpPr/>
          <p:nvPr/>
        </p:nvSpPr>
        <p:spPr bwMode="auto">
          <a:xfrm>
            <a:off x="5957981" y="3846209"/>
            <a:ext cx="2095500" cy="917575"/>
          </a:xfrm>
          <a:prstGeom prst="wedgeRoundRectCallout">
            <a:avLst>
              <a:gd name="adj1" fmla="val 104762"/>
              <a:gd name="adj2" fmla="val -7271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3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、分支机构安全态势评价和需关注的事件</a:t>
            </a:r>
          </a:p>
        </p:txBody>
      </p:sp>
      <p:sp>
        <p:nvSpPr>
          <p:cNvPr id="7" name="矩形 6"/>
          <p:cNvSpPr/>
          <p:nvPr/>
        </p:nvSpPr>
        <p:spPr>
          <a:xfrm>
            <a:off x="669701" y="272207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全网安全态势感知</a:t>
            </a:r>
          </a:p>
        </p:txBody>
      </p:sp>
    </p:spTree>
    <p:extLst>
      <p:ext uri="{BB962C8B-B14F-4D97-AF65-F5344CB8AC3E}">
        <p14:creationId xmlns:p14="http://schemas.microsoft.com/office/powerpoint/2010/main" val="213411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70" y="1010480"/>
            <a:ext cx="8758620" cy="51303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675" y="1010480"/>
            <a:ext cx="9805983" cy="52721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5441" y="390983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分支节点感知情况简介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54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341" y="1150497"/>
            <a:ext cx="9391672" cy="55640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5441" y="390983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自动识别资产与访问关系可视化</a:t>
            </a:r>
          </a:p>
        </p:txBody>
      </p:sp>
      <p:sp>
        <p:nvSpPr>
          <p:cNvPr id="5" name="圆角矩形标注 4"/>
          <p:cNvSpPr/>
          <p:nvPr/>
        </p:nvSpPr>
        <p:spPr bwMode="auto">
          <a:xfrm>
            <a:off x="8339813" y="2629181"/>
            <a:ext cx="2235200" cy="731837"/>
          </a:xfrm>
          <a:prstGeom prst="wedgeRoundRectCallout">
            <a:avLst>
              <a:gd name="adj1" fmla="val -84060"/>
              <a:gd name="adj2" fmla="val 39010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2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、业务逻辑可视，颜色区分是否有威胁</a:t>
            </a:r>
          </a:p>
        </p:txBody>
      </p:sp>
      <p:sp>
        <p:nvSpPr>
          <p:cNvPr id="6" name="圆角矩形标注 5"/>
          <p:cNvSpPr/>
          <p:nvPr/>
        </p:nvSpPr>
        <p:spPr bwMode="auto">
          <a:xfrm>
            <a:off x="6872288" y="4676775"/>
            <a:ext cx="2725737" cy="731838"/>
          </a:xfrm>
          <a:prstGeom prst="wedgeRoundRectCallout">
            <a:avLst>
              <a:gd name="adj1" fmla="val -62632"/>
              <a:gd name="adj2" fmla="val 74989"/>
              <a:gd name="adj3" fmla="val 16667"/>
            </a:avLst>
          </a:prstGeom>
          <a:solidFill>
            <a:schemeClr val="bg1">
              <a:lumMod val="7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0" hangingPunct="0">
              <a:buFont typeface="Arial" charset="0"/>
              <a:buNone/>
              <a:defRPr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1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宋体" charset="0"/>
              </a:rPr>
              <a:t>、业务资产可视，自动发现，颜色区分安全评级</a:t>
            </a:r>
          </a:p>
        </p:txBody>
      </p:sp>
    </p:spTree>
    <p:extLst>
      <p:ext uri="{BB962C8B-B14F-4D97-AF65-F5344CB8AC3E}">
        <p14:creationId xmlns:p14="http://schemas.microsoft.com/office/powerpoint/2010/main" val="73906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58509" y="2846786"/>
            <a:ext cx="2274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endParaRPr kumimoji="1"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706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76960" y="373978"/>
            <a:ext cx="6710491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733" b="1" dirty="0" smtClean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场景</a:t>
            </a:r>
            <a:r>
              <a:rPr lang="en-US" altLang="zh-CN" sz="3733" b="1" dirty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3733" b="1" dirty="0" smtClean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：本地“安全大脑”场景</a:t>
            </a:r>
            <a:endParaRPr lang="zh-CN" altLang="en-US" sz="3733" b="1" dirty="0">
              <a:solidFill>
                <a:schemeClr val="accent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1424" y="1771127"/>
            <a:ext cx="8007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accent1">
                    <a:lumMod val="50000"/>
                  </a:schemeClr>
                </a:solidFill>
              </a:rPr>
              <a:t>打造深信服</a:t>
            </a:r>
            <a:r>
              <a:rPr lang="zh-CN" altLang="en-US" sz="2800" b="1" smtClean="0">
                <a:solidFill>
                  <a:schemeClr val="accent1">
                    <a:lumMod val="50000"/>
                  </a:schemeClr>
                </a:solidFill>
              </a:rPr>
              <a:t>的本地“安全大脑”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80227" y="2776132"/>
            <a:ext cx="799688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安全是割裂的，信息也是割裂，对问题的处置和响应也是割裂的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。因此，需要安全大脑。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安全大脑首先是将所有分区的网络信息进行全局汇总，其次是对所有信息进行分析并给出决策建议。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通过本地安全运营中心，激活老产品，创造新价值。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通过平台与设备间联动，告诉用户安全感知平台作为本地“安全大脑”的作用。可指挥其他设备进行联动防御。（通过大脑控制“手”“脚”“眼”）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六边形 5"/>
          <p:cNvSpPr/>
          <p:nvPr/>
        </p:nvSpPr>
        <p:spPr>
          <a:xfrm rot="5400000">
            <a:off x="1120308" y="3252917"/>
            <a:ext cx="1768381" cy="1524468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52711" y="3330129"/>
            <a:ext cx="14659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需求驱动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92281" y="2560652"/>
            <a:ext cx="8206541" cy="30861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0051" y="781734"/>
            <a:ext cx="11010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目标客户画像</a:t>
            </a:r>
            <a:endParaRPr lang="en-US" altLang="zh-CN" sz="3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、原有深信服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AC,AF,EDR,VSS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等产品的客户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、需要做整体安全体系化建设（可分阶段建设）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、已经初步完成防御建设的客户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、行业属性：大企业、政府（自用型网络）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、教育、小金融行业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3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9098" cy="6865750"/>
          </a:xfrm>
          <a:prstGeom prst="rect">
            <a:avLst/>
          </a:prstGeom>
        </p:spPr>
      </p:pic>
      <p:grpSp>
        <p:nvGrpSpPr>
          <p:cNvPr id="163" name="组合 162"/>
          <p:cNvGrpSpPr/>
          <p:nvPr/>
        </p:nvGrpSpPr>
        <p:grpSpPr>
          <a:xfrm>
            <a:off x="1598227" y="4775960"/>
            <a:ext cx="727234" cy="1028808"/>
            <a:chOff x="8971196" y="1502486"/>
            <a:chExt cx="727235" cy="1028807"/>
          </a:xfrm>
        </p:grpSpPr>
        <p:pic>
          <p:nvPicPr>
            <p:cNvPr id="164" name="图片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1196" y="1502486"/>
              <a:ext cx="727235" cy="102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5" name="TextBox 63"/>
            <p:cNvSpPr txBox="1"/>
            <p:nvPr/>
          </p:nvSpPr>
          <p:spPr>
            <a:xfrm>
              <a:off x="9083047" y="1774829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98897" y="149123"/>
            <a:ext cx="3907319" cy="64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1" rIns="68580" bIns="3429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733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部署位置建议</a:t>
            </a:r>
            <a:endParaRPr lang="zh-CN" altLang="en-US" sz="3733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 descr="路由-0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7591" y="2872666"/>
            <a:ext cx="989777" cy="99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Switch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3066" y="2142123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Switch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5391" y="4812738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直接连接符 35"/>
          <p:cNvCxnSpPr/>
          <p:nvPr/>
        </p:nvCxnSpPr>
        <p:spPr>
          <a:xfrm>
            <a:off x="4717474" y="5565983"/>
            <a:ext cx="18166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7474" y="5828650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7068" y="5828650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181" y="5828650"/>
            <a:ext cx="481263" cy="52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" name="直接连接符 48"/>
          <p:cNvCxnSpPr/>
          <p:nvPr/>
        </p:nvCxnSpPr>
        <p:spPr>
          <a:xfrm>
            <a:off x="5014333" y="3597404"/>
            <a:ext cx="684834" cy="5828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699418" y="4656378"/>
            <a:ext cx="0" cy="3143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699167" y="5370535"/>
            <a:ext cx="0" cy="19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4953058" y="5551462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562939" y="5565983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6229590" y="5565983"/>
            <a:ext cx="8680" cy="253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 flipV="1">
            <a:off x="3921944" y="2682768"/>
            <a:ext cx="432" cy="4426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圆角矩形 93"/>
          <p:cNvSpPr/>
          <p:nvPr/>
        </p:nvSpPr>
        <p:spPr>
          <a:xfrm>
            <a:off x="4514899" y="4172243"/>
            <a:ext cx="2908893" cy="231807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0" name="TextBox 57"/>
          <p:cNvSpPr txBox="1"/>
          <p:nvPr/>
        </p:nvSpPr>
        <p:spPr>
          <a:xfrm>
            <a:off x="5366855" y="271978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总部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Box 57"/>
          <p:cNvSpPr txBox="1"/>
          <p:nvPr/>
        </p:nvSpPr>
        <p:spPr>
          <a:xfrm>
            <a:off x="6993580" y="548313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办公区</a:t>
            </a:r>
          </a:p>
        </p:txBody>
      </p:sp>
      <p:sp>
        <p:nvSpPr>
          <p:cNvPr id="118" name="圆角矩形 117"/>
          <p:cNvSpPr/>
          <p:nvPr/>
        </p:nvSpPr>
        <p:spPr>
          <a:xfrm>
            <a:off x="599507" y="2669842"/>
            <a:ext cx="2434583" cy="128909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19" name="图片 12" descr="0927第一批_复制-01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143" y="5534237"/>
            <a:ext cx="974641" cy="97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图片 119" descr="0927第一批_复制-01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4043" y="5559547"/>
            <a:ext cx="974641" cy="97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图片 12" descr="0927第一批_复制-01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2462" y="5579595"/>
            <a:ext cx="974641" cy="97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图片 121" descr="Switch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8594" y="4866854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TextBox 12"/>
          <p:cNvSpPr txBox="1"/>
          <p:nvPr/>
        </p:nvSpPr>
        <p:spPr>
          <a:xfrm>
            <a:off x="3694641" y="4525722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业务服务器区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 flipV="1">
            <a:off x="2074596" y="5401420"/>
            <a:ext cx="1006096" cy="4512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 flipV="1">
            <a:off x="2721009" y="5409833"/>
            <a:ext cx="383309" cy="4428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 flipH="1" flipV="1">
            <a:off x="3129213" y="5434178"/>
            <a:ext cx="102629" cy="4794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122" idx="1"/>
          </p:cNvCxnSpPr>
          <p:nvPr/>
        </p:nvCxnSpPr>
        <p:spPr>
          <a:xfrm flipH="1">
            <a:off x="2319786" y="5240498"/>
            <a:ext cx="35880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39"/>
          <p:cNvSpPr txBox="1"/>
          <p:nvPr/>
        </p:nvSpPr>
        <p:spPr>
          <a:xfrm>
            <a:off x="1360383" y="5356726"/>
            <a:ext cx="86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探针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7" name="直接连接符 136"/>
          <p:cNvCxnSpPr/>
          <p:nvPr/>
        </p:nvCxnSpPr>
        <p:spPr>
          <a:xfrm>
            <a:off x="4168023" y="1750633"/>
            <a:ext cx="538450" cy="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3064029" y="3330900"/>
            <a:ext cx="582331" cy="11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图片 138" descr="路由-0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307" y="2876547"/>
            <a:ext cx="989777" cy="99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图片 139" descr="Switch-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293" y="2145698"/>
            <a:ext cx="747288" cy="7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9" name="直接连接符 148"/>
          <p:cNvCxnSpPr/>
          <p:nvPr/>
        </p:nvCxnSpPr>
        <p:spPr>
          <a:xfrm>
            <a:off x="4182525" y="2444503"/>
            <a:ext cx="538450" cy="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圆角矩形 165"/>
          <p:cNvSpPr/>
          <p:nvPr/>
        </p:nvSpPr>
        <p:spPr>
          <a:xfrm>
            <a:off x="1349321" y="4848592"/>
            <a:ext cx="981644" cy="873830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77" name="图片 14" descr="0927第一批_复制-04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3566" y="2688848"/>
            <a:ext cx="1010156" cy="101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" name="TextBox 54"/>
          <p:cNvSpPr txBox="1"/>
          <p:nvPr/>
        </p:nvSpPr>
        <p:spPr>
          <a:xfrm>
            <a:off x="1034001" y="3034733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安全感知系统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SIS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9" name="直接连接符 178"/>
          <p:cNvCxnSpPr/>
          <p:nvPr/>
        </p:nvCxnSpPr>
        <p:spPr>
          <a:xfrm>
            <a:off x="4961738" y="1381676"/>
            <a:ext cx="0" cy="264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圆角矩形 179"/>
          <p:cNvSpPr/>
          <p:nvPr/>
        </p:nvSpPr>
        <p:spPr>
          <a:xfrm>
            <a:off x="1082266" y="2929979"/>
            <a:ext cx="1354540" cy="481677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7795228" y="841340"/>
            <a:ext cx="37438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</a:rPr>
              <a:t>部署说明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1</a:t>
            </a:r>
            <a:r>
              <a:rPr lang="en-US" altLang="zh-CN" sz="1600" dirty="0">
                <a:solidFill>
                  <a:schemeClr val="bg1"/>
                </a:solidFill>
              </a:rPr>
              <a:t>.</a:t>
            </a:r>
            <a:r>
              <a:rPr lang="zh-CN" altLang="en-US" sz="1600" dirty="0" smtClean="0">
                <a:solidFill>
                  <a:schemeClr val="bg1"/>
                </a:solidFill>
              </a:rPr>
              <a:t>分支探针：通过流量镜像的方式，负责监测分支网络中的流量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2</a:t>
            </a:r>
            <a:r>
              <a:rPr lang="en-US" altLang="zh-CN" sz="1600" dirty="0" smtClean="0">
                <a:solidFill>
                  <a:schemeClr val="bg1"/>
                </a:solidFill>
              </a:rPr>
              <a:t>.</a:t>
            </a:r>
            <a:r>
              <a:rPr lang="zh-CN" altLang="en-US" sz="1600" dirty="0" smtClean="0">
                <a:solidFill>
                  <a:schemeClr val="bg1"/>
                </a:solidFill>
              </a:rPr>
              <a:t>服务器平台：通过在服务器平台上预装</a:t>
            </a:r>
            <a:r>
              <a:rPr lang="en-US" altLang="zh-CN" sz="1600" dirty="0" smtClean="0">
                <a:solidFill>
                  <a:schemeClr val="bg1"/>
                </a:solidFill>
              </a:rPr>
              <a:t>EDR</a:t>
            </a:r>
            <a:r>
              <a:rPr lang="zh-CN" altLang="en-US" sz="1600" dirty="0" smtClean="0">
                <a:solidFill>
                  <a:schemeClr val="bg1"/>
                </a:solidFill>
              </a:rPr>
              <a:t>和</a:t>
            </a:r>
            <a:r>
              <a:rPr lang="en-US" altLang="zh-CN" sz="1600" dirty="0" smtClean="0">
                <a:solidFill>
                  <a:schemeClr val="bg1"/>
                </a:solidFill>
              </a:rPr>
              <a:t>VSS</a:t>
            </a:r>
            <a:r>
              <a:rPr lang="zh-CN" altLang="en-US" sz="1600" dirty="0" smtClean="0">
                <a:solidFill>
                  <a:schemeClr val="bg1"/>
                </a:solidFill>
              </a:rPr>
              <a:t>，实现服务器内部网络的可视可控。</a:t>
            </a:r>
            <a:r>
              <a:rPr lang="en-US" altLang="zh-CN" sz="1600" dirty="0" smtClean="0">
                <a:solidFill>
                  <a:schemeClr val="bg1"/>
                </a:solidFill>
              </a:rPr>
              <a:t>EDR</a:t>
            </a:r>
            <a:r>
              <a:rPr lang="zh-CN" altLang="en-US" sz="1600" dirty="0" smtClean="0">
                <a:solidFill>
                  <a:schemeClr val="bg1"/>
                </a:solidFill>
              </a:rPr>
              <a:t>产品可通过安全基线，虚拟机杀毒保障虚拟内部安全。</a:t>
            </a:r>
            <a:r>
              <a:rPr lang="en-US" altLang="zh-CN" sz="1600" dirty="0" smtClean="0">
                <a:solidFill>
                  <a:schemeClr val="bg1"/>
                </a:solidFill>
              </a:rPr>
              <a:t>VSS</a:t>
            </a:r>
            <a:r>
              <a:rPr lang="zh-CN" altLang="en-US" sz="1600" dirty="0" smtClean="0">
                <a:solidFill>
                  <a:schemeClr val="bg1"/>
                </a:solidFill>
              </a:rPr>
              <a:t>通过引流虚拟机内部流量进行对虚机内部的流量清洗。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3</a:t>
            </a:r>
            <a:r>
              <a:rPr lang="en-US" altLang="zh-CN" sz="1600" dirty="0" smtClean="0">
                <a:solidFill>
                  <a:schemeClr val="bg1"/>
                </a:solidFill>
              </a:rPr>
              <a:t>.</a:t>
            </a:r>
            <a:r>
              <a:rPr lang="zh-CN" altLang="en-US" sz="1600" dirty="0">
                <a:solidFill>
                  <a:schemeClr val="bg1"/>
                </a:solidFill>
              </a:rPr>
              <a:t>安全</a:t>
            </a:r>
            <a:r>
              <a:rPr lang="zh-CN" altLang="en-US" sz="1600" dirty="0" smtClean="0">
                <a:solidFill>
                  <a:schemeClr val="bg1"/>
                </a:solidFill>
              </a:rPr>
              <a:t>感知系统：收集</a:t>
            </a:r>
            <a:r>
              <a:rPr lang="zh-CN" altLang="en-US" sz="1600" dirty="0">
                <a:solidFill>
                  <a:schemeClr val="bg1"/>
                </a:solidFill>
              </a:rPr>
              <a:t>所有</a:t>
            </a:r>
            <a:r>
              <a:rPr lang="zh-CN" altLang="en-US" sz="1600" dirty="0" smtClean="0">
                <a:solidFill>
                  <a:schemeClr val="bg1"/>
                </a:solidFill>
              </a:rPr>
              <a:t>探针和网关的</a:t>
            </a:r>
            <a:r>
              <a:rPr lang="zh-CN" altLang="en-US" sz="1600" dirty="0">
                <a:solidFill>
                  <a:schemeClr val="bg1"/>
                </a:solidFill>
              </a:rPr>
              <a:t>数据</a:t>
            </a:r>
            <a:r>
              <a:rPr lang="zh-CN" altLang="en-US" sz="1600" dirty="0" smtClean="0">
                <a:solidFill>
                  <a:schemeClr val="bg1"/>
                </a:solidFill>
              </a:rPr>
              <a:t>，可进行有效分析及展示。同时，可联动网关设备之间进行阻断防御。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14288" y="2669842"/>
            <a:ext cx="1500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</a:rPr>
              <a:t>汇聚交换机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6223177" y="5251770"/>
            <a:ext cx="1500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探针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STA</a:t>
            </a:r>
            <a:endParaRPr kumimoji="1" lang="zh-CN" altLang="en-US" sz="1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30" name="直接连接符 75"/>
          <p:cNvCxnSpPr/>
          <p:nvPr/>
        </p:nvCxnSpPr>
        <p:spPr>
          <a:xfrm flipH="1" flipV="1">
            <a:off x="4964729" y="2688848"/>
            <a:ext cx="432" cy="4426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图片 44" descr="1129第二批_复制-15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0807" y="1481496"/>
            <a:ext cx="985782" cy="98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图片 44" descr="1129第二批_复制-15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2390" y="1513959"/>
            <a:ext cx="985782" cy="98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图片 44" descr="1129第二批_复制-15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7801" y="4133289"/>
            <a:ext cx="985782" cy="98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" name="组合 162"/>
          <p:cNvGrpSpPr/>
          <p:nvPr/>
        </p:nvGrpSpPr>
        <p:grpSpPr>
          <a:xfrm>
            <a:off x="6280909" y="4599155"/>
            <a:ext cx="727234" cy="1028808"/>
            <a:chOff x="15350246" y="1300417"/>
            <a:chExt cx="727235" cy="1028807"/>
          </a:xfrm>
        </p:grpSpPr>
        <p:pic>
          <p:nvPicPr>
            <p:cNvPr id="135" name="图片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0246" y="1300417"/>
              <a:ext cx="727235" cy="1028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TextBox 63"/>
            <p:cNvSpPr txBox="1"/>
            <p:nvPr/>
          </p:nvSpPr>
          <p:spPr>
            <a:xfrm>
              <a:off x="15503701" y="1549854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7" name="圆角矩形 146"/>
          <p:cNvSpPr/>
          <p:nvPr/>
        </p:nvSpPr>
        <p:spPr>
          <a:xfrm>
            <a:off x="6173389" y="4634596"/>
            <a:ext cx="981644" cy="873830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8" name="直接箭头连接符 127"/>
          <p:cNvCxnSpPr/>
          <p:nvPr/>
        </p:nvCxnSpPr>
        <p:spPr>
          <a:xfrm>
            <a:off x="5858331" y="5129324"/>
            <a:ext cx="392830" cy="17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图片 44" descr="1129第二批_复制-15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0793" y="4071734"/>
            <a:ext cx="985782" cy="98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1" name="直接连接符 48"/>
          <p:cNvCxnSpPr/>
          <p:nvPr/>
        </p:nvCxnSpPr>
        <p:spPr>
          <a:xfrm flipH="1">
            <a:off x="3104318" y="3606465"/>
            <a:ext cx="864409" cy="588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78"/>
          <p:cNvCxnSpPr/>
          <p:nvPr/>
        </p:nvCxnSpPr>
        <p:spPr>
          <a:xfrm>
            <a:off x="4943525" y="2011937"/>
            <a:ext cx="0" cy="264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78"/>
          <p:cNvCxnSpPr/>
          <p:nvPr/>
        </p:nvCxnSpPr>
        <p:spPr>
          <a:xfrm>
            <a:off x="3910297" y="2001777"/>
            <a:ext cx="0" cy="264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48"/>
          <p:cNvCxnSpPr/>
          <p:nvPr/>
        </p:nvCxnSpPr>
        <p:spPr>
          <a:xfrm>
            <a:off x="4192685" y="3369063"/>
            <a:ext cx="538450" cy="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78"/>
          <p:cNvCxnSpPr/>
          <p:nvPr/>
        </p:nvCxnSpPr>
        <p:spPr>
          <a:xfrm>
            <a:off x="3077177" y="4691190"/>
            <a:ext cx="0" cy="264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组合 1"/>
          <p:cNvGrpSpPr/>
          <p:nvPr/>
        </p:nvGrpSpPr>
        <p:grpSpPr>
          <a:xfrm>
            <a:off x="4657150" y="649775"/>
            <a:ext cx="727234" cy="1028808"/>
            <a:chOff x="5863094" y="1124772"/>
            <a:chExt cx="727234" cy="1028808"/>
          </a:xfrm>
        </p:grpSpPr>
        <p:pic>
          <p:nvPicPr>
            <p:cNvPr id="186" name="图片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094" y="1124772"/>
              <a:ext cx="727234" cy="10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8" name="TextBox 63"/>
            <p:cNvSpPr txBox="1"/>
            <p:nvPr/>
          </p:nvSpPr>
          <p:spPr>
            <a:xfrm>
              <a:off x="5974945" y="1397115"/>
              <a:ext cx="4171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</a:t>
              </a:r>
              <a:endParaRPr lang="zh-CN" altLang="en-US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92" name="直接连接符 178"/>
          <p:cNvCxnSpPr/>
          <p:nvPr/>
        </p:nvCxnSpPr>
        <p:spPr>
          <a:xfrm>
            <a:off x="3890165" y="1364871"/>
            <a:ext cx="0" cy="264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组合 1"/>
          <p:cNvGrpSpPr/>
          <p:nvPr/>
        </p:nvGrpSpPr>
        <p:grpSpPr>
          <a:xfrm>
            <a:off x="3551228" y="667341"/>
            <a:ext cx="727234" cy="1028808"/>
            <a:chOff x="5863094" y="1124772"/>
            <a:chExt cx="727234" cy="1028808"/>
          </a:xfrm>
        </p:grpSpPr>
        <p:pic>
          <p:nvPicPr>
            <p:cNvPr id="194" name="图片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094" y="1124772"/>
              <a:ext cx="727234" cy="10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" name="TextBox 63"/>
            <p:cNvSpPr txBox="1"/>
            <p:nvPr/>
          </p:nvSpPr>
          <p:spPr>
            <a:xfrm>
              <a:off x="5974945" y="1397115"/>
              <a:ext cx="4171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sz="8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</a:t>
              </a:r>
              <a:endParaRPr lang="zh-CN" altLang="en-US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6" name="圆角矩形 195"/>
          <p:cNvSpPr/>
          <p:nvPr/>
        </p:nvSpPr>
        <p:spPr>
          <a:xfrm>
            <a:off x="1272392" y="4206132"/>
            <a:ext cx="2908893" cy="231807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377566" y="1540985"/>
            <a:ext cx="2194053" cy="611967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368605" y="814848"/>
            <a:ext cx="2194053" cy="611967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618" y="6122163"/>
            <a:ext cx="273424" cy="21445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945" y="6139940"/>
            <a:ext cx="284830" cy="223396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619" y="6113202"/>
            <a:ext cx="273424" cy="214450"/>
          </a:xfrm>
          <a:prstGeom prst="rect">
            <a:avLst/>
          </a:prstGeom>
        </p:spPr>
      </p:pic>
      <p:sp>
        <p:nvSpPr>
          <p:cNvPr id="78" name="圆角矩形 77"/>
          <p:cNvSpPr/>
          <p:nvPr/>
        </p:nvSpPr>
        <p:spPr>
          <a:xfrm>
            <a:off x="1599856" y="6136787"/>
            <a:ext cx="1973727" cy="331611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583235" y="6268840"/>
            <a:ext cx="593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 smtClean="0">
                <a:solidFill>
                  <a:schemeClr val="bg1"/>
                </a:solidFill>
              </a:rPr>
              <a:t>EDR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43952" y="6194073"/>
            <a:ext cx="81227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>
                <a:solidFill>
                  <a:schemeClr val="bg1"/>
                </a:solidFill>
              </a:rPr>
              <a:t>vss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曲线连接符 9"/>
          <p:cNvCxnSpPr/>
          <p:nvPr/>
        </p:nvCxnSpPr>
        <p:spPr>
          <a:xfrm>
            <a:off x="2651296" y="3314389"/>
            <a:ext cx="4246952" cy="1647079"/>
          </a:xfrm>
          <a:prstGeom prst="curvedConnector3">
            <a:avLst>
              <a:gd name="adj1" fmla="val 6942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/>
          <p:nvPr/>
        </p:nvCxnSpPr>
        <p:spPr>
          <a:xfrm flipV="1">
            <a:off x="2676311" y="1273899"/>
            <a:ext cx="2471442" cy="1939173"/>
          </a:xfrm>
          <a:prstGeom prst="curved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/>
          <p:nvPr/>
        </p:nvCxnSpPr>
        <p:spPr>
          <a:xfrm rot="5400000" flipH="1" flipV="1">
            <a:off x="2373596" y="1495304"/>
            <a:ext cx="1937146" cy="1272337"/>
          </a:xfrm>
          <a:prstGeom prst="curvedConnector3">
            <a:avLst>
              <a:gd name="adj1" fmla="val 7424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/>
          <p:cNvCxnSpPr/>
          <p:nvPr/>
        </p:nvCxnSpPr>
        <p:spPr>
          <a:xfrm rot="5400000" flipH="1" flipV="1">
            <a:off x="2313277" y="3658953"/>
            <a:ext cx="1525715" cy="1415033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H="1" flipV="1">
            <a:off x="2424792" y="3390040"/>
            <a:ext cx="1373869" cy="1609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曲线连接符 83"/>
          <p:cNvCxnSpPr>
            <a:endCxn id="7" idx="0"/>
          </p:cNvCxnSpPr>
          <p:nvPr/>
        </p:nvCxnSpPr>
        <p:spPr>
          <a:xfrm rot="5400000">
            <a:off x="1838792" y="4217760"/>
            <a:ext cx="2587608" cy="1365018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61365" y="28687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47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1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1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2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3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4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50"/>
                            </p:stCondLst>
                            <p:childTnLst>
                              <p:par>
                                <p:cTn id="6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5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6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60"/>
                            </p:stCondLst>
                            <p:childTnLst>
                              <p:par>
                                <p:cTn id="9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6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7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7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7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07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07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7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9" grpId="0"/>
      <p:bldP spid="166" grpId="0" animBg="1"/>
      <p:bldP spid="178" grpId="0"/>
      <p:bldP spid="180" grpId="0" animBg="1"/>
      <p:bldP spid="147" grpId="0" animBg="1"/>
      <p:bldP spid="73" grpId="0" animBg="1"/>
      <p:bldP spid="74" grpId="0" animBg="1"/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551" y="1109875"/>
            <a:ext cx="8122497" cy="4412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2023" y="30046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安全运营中心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291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3" y="1374420"/>
            <a:ext cx="8677835" cy="48567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354" y="1374420"/>
            <a:ext cx="9255280" cy="48567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364" y="1458514"/>
            <a:ext cx="4261260" cy="46885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2023" y="30046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联动防御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24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0" y="923458"/>
            <a:ext cx="7620000" cy="7340880"/>
          </a:xfrm>
          <a:prstGeom prst="rect">
            <a:avLst/>
          </a:prstGeom>
        </p:spPr>
      </p:pic>
      <p:sp>
        <p:nvSpPr>
          <p:cNvPr id="3" name="TextBox 23"/>
          <p:cNvSpPr txBox="1">
            <a:spLocks noChangeArrowheads="1"/>
          </p:cNvSpPr>
          <p:nvPr/>
        </p:nvSpPr>
        <p:spPr bwMode="auto">
          <a:xfrm>
            <a:off x="1405883" y="1019914"/>
            <a:ext cx="1881028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Contents</a:t>
            </a:r>
            <a:endParaRPr lang="zh-CN" altLang="en-US" sz="3000" b="1" dirty="0">
              <a:solidFill>
                <a:srgbClr val="1B4F8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14"/>
          <p:cNvSpPr txBox="1">
            <a:spLocks noChangeArrowheads="1"/>
          </p:cNvSpPr>
          <p:nvPr/>
        </p:nvSpPr>
        <p:spPr bwMode="auto">
          <a:xfrm>
            <a:off x="1982463" y="2265570"/>
            <a:ext cx="6178557" cy="5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 sz="28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本地安全大脑应用场景</a:t>
            </a:r>
          </a:p>
        </p:txBody>
      </p:sp>
      <p:sp>
        <p:nvSpPr>
          <p:cNvPr id="7" name="文本框 15"/>
          <p:cNvSpPr txBox="1"/>
          <p:nvPr/>
        </p:nvSpPr>
        <p:spPr>
          <a:xfrm>
            <a:off x="1982463" y="2811427"/>
            <a:ext cx="4441197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>
              <a:buFont typeface="Arial" pitchFamily="34" charset="0"/>
              <a:buNone/>
              <a:defRPr sz="280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潜伏威胁检测应用场景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1982463" y="3443353"/>
            <a:ext cx="4212597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3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.</a:t>
            </a: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全网威胁检测应用场景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9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11424" y="548681"/>
            <a:ext cx="8798491" cy="64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1" rIns="68580" bIns="3429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733" b="1" dirty="0" smtClean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场景</a:t>
            </a:r>
            <a:r>
              <a:rPr lang="en-US" altLang="zh-CN" sz="3733" b="1" dirty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3733" b="1" dirty="0" smtClean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3733" b="1" dirty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潜伏威胁检测</a:t>
            </a:r>
            <a:r>
              <a:rPr lang="zh-CN" altLang="en-US" sz="3733" b="1" dirty="0" smtClean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场景</a:t>
            </a:r>
            <a:endParaRPr lang="zh-CN" altLang="en-US" sz="3733" b="1" dirty="0">
              <a:solidFill>
                <a:schemeClr val="accent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1424" y="1771127"/>
            <a:ext cx="8007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为什么需要潜伏威胁检测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0227" y="2776132"/>
            <a:ext cx="77651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传统防御无法应对高级威胁，比如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0day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、社工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攻击等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防御一旦被绕过，难以发现潜伏威胁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，更无法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看清威胁的影响面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来自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内部“熟门熟路” 的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攻击，更加难以检测和发现，而且造成的威胁更大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六边形 7"/>
          <p:cNvSpPr/>
          <p:nvPr/>
        </p:nvSpPr>
        <p:spPr>
          <a:xfrm rot="5400000">
            <a:off x="1120308" y="3252917"/>
            <a:ext cx="1768381" cy="1524468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52711" y="3330129"/>
            <a:ext cx="14659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需求驱动</a:t>
            </a:r>
            <a:endParaRPr lang="en-US" altLang="zh-CN" sz="3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70575" y="2776132"/>
            <a:ext cx="8206541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4431</TotalTime>
  <Words>1297</Words>
  <Application>Microsoft Office PowerPoint</Application>
  <PresentationFormat>宽屏</PresentationFormat>
  <Paragraphs>142</Paragraphs>
  <Slides>24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DengXian</vt:lpstr>
      <vt:lpstr>宋体</vt:lpstr>
      <vt:lpstr>Microsoft YaHei</vt:lpstr>
      <vt:lpstr>Microsoft YaHei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office1982</dc:creator>
  <cp:lastModifiedBy>刘超</cp:lastModifiedBy>
  <cp:revision>359</cp:revision>
  <dcterms:created xsi:type="dcterms:W3CDTF">2017-04-11T01:59:22Z</dcterms:created>
  <dcterms:modified xsi:type="dcterms:W3CDTF">2018-04-26T07:41:01Z</dcterms:modified>
</cp:coreProperties>
</file>